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 id="214748369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Lst>
  <p:sldSz cy="5143500" cx="9144000"/>
  <p:notesSz cx="6858000" cy="9144000"/>
  <p:embeddedFontLst>
    <p:embeddedFont>
      <p:font typeface="Dosis"/>
      <p:regular r:id="rId21"/>
      <p:bold r:id="rId22"/>
    </p:embeddedFont>
    <p:embeddedFont>
      <p:font typeface="Roboto Black"/>
      <p:bold r:id="rId23"/>
      <p:boldItalic r:id="rId24"/>
    </p:embeddedFont>
    <p:embeddedFont>
      <p:font typeface="Roboto Thin"/>
      <p:regular r:id="rId25"/>
      <p:bold r:id="rId26"/>
      <p:italic r:id="rId27"/>
      <p:boldItalic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1EF5E4-D623-4C4B-9A68-F049A5205C13}">
  <a:tblStyle styleId="{CA1EF5E4-D623-4C4B-9A68-F049A5205C1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font" Target="fonts/Dosis-bold.fntdata"/><Relationship Id="rId21" Type="http://schemas.openxmlformats.org/officeDocument/2006/relationships/font" Target="fonts/Dosis-regular.fntdata"/><Relationship Id="rId24" Type="http://schemas.openxmlformats.org/officeDocument/2006/relationships/font" Target="fonts/RobotoBlack-boldItalic.fntdata"/><Relationship Id="rId23" Type="http://schemas.openxmlformats.org/officeDocument/2006/relationships/font" Target="fonts/RobotoBlack-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RobotoThin-bold.fntdata"/><Relationship Id="rId25" Type="http://schemas.openxmlformats.org/officeDocument/2006/relationships/font" Target="fonts/RobotoThin-regular.fntdata"/><Relationship Id="rId28" Type="http://schemas.openxmlformats.org/officeDocument/2006/relationships/font" Target="fonts/RobotoThin-boldItalic.fntdata"/><Relationship Id="rId27" Type="http://schemas.openxmlformats.org/officeDocument/2006/relationships/font" Target="fonts/RobotoThin-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regular.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3.xml"/><Relationship Id="rId10" Type="http://schemas.openxmlformats.org/officeDocument/2006/relationships/slide" Target="slides/slide2.xml"/><Relationship Id="rId32" Type="http://schemas.openxmlformats.org/officeDocument/2006/relationships/font" Target="fonts/Roboto-bold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975d591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1975d591a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975d591a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1975d591a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975d591a7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1975d591a7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975d591a7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1975d591a7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975d591a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1975d591a7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975d591a7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1975d591a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95269"/>
        </a:solidFill>
      </p:bgPr>
    </p:bg>
    <p:spTree>
      <p:nvGrpSpPr>
        <p:cNvPr id="54" name="Shape 54"/>
        <p:cNvGrpSpPr/>
        <p:nvPr/>
      </p:nvGrpSpPr>
      <p:grpSpPr>
        <a:xfrm>
          <a:off x="0" y="0"/>
          <a:ext cx="0" cy="0"/>
          <a:chOff x="0" y="0"/>
          <a:chExt cx="0" cy="0"/>
        </a:xfrm>
      </p:grpSpPr>
      <p:sp>
        <p:nvSpPr>
          <p:cNvPr id="55" name="Google Shape;55;p15"/>
          <p:cNvSpPr/>
          <p:nvPr/>
        </p:nvSpPr>
        <p:spPr>
          <a:xfrm>
            <a:off x="469021" y="19831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TITLE GOES HERE</a:t>
            </a:r>
            <a:endParaRPr b="0" i="0" sz="1000" u="none" cap="none" strike="noStrike">
              <a:solidFill>
                <a:schemeClr val="lt1"/>
              </a:solidFill>
              <a:latin typeface="Dosis"/>
              <a:ea typeface="Dosis"/>
              <a:cs typeface="Dosis"/>
              <a:sym typeface="Dosis"/>
            </a:endParaRPr>
          </a:p>
        </p:txBody>
      </p:sp>
      <p:sp>
        <p:nvSpPr>
          <p:cNvPr id="56" name="Google Shape;56;p15"/>
          <p:cNvSpPr/>
          <p:nvPr/>
        </p:nvSpPr>
        <p:spPr>
          <a:xfrm>
            <a:off x="469011" y="28146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
        <p:nvSpPr>
          <p:cNvPr id="57" name="Google Shape;57;p15"/>
          <p:cNvSpPr/>
          <p:nvPr/>
        </p:nvSpPr>
        <p:spPr>
          <a:xfrm>
            <a:off x="469031" y="4578285"/>
            <a:ext cx="1792609" cy="19645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800"/>
              <a:buFont typeface="Arial"/>
              <a:buNone/>
            </a:pPr>
            <a:r>
              <a:rPr b="0" i="0" lang="en" sz="800" u="none" cap="none" strike="noStrike">
                <a:solidFill>
                  <a:srgbClr val="BCBEC0"/>
                </a:solidFill>
                <a:latin typeface="Dosis"/>
                <a:ea typeface="Dosis"/>
                <a:cs typeface="Dosis"/>
                <a:sym typeface="Dosis"/>
              </a:rPr>
              <a:t>New York  -  10th February, 2014</a:t>
            </a:r>
            <a:endParaRPr b="0" i="0" sz="800" u="none" cap="none" strike="noStrike">
              <a:solidFill>
                <a:srgbClr val="BCBEC0"/>
              </a:solidFill>
              <a:latin typeface="Dosis"/>
              <a:ea typeface="Dosis"/>
              <a:cs typeface="Dosis"/>
              <a:sym typeface="Dosis"/>
            </a:endParaRPr>
          </a:p>
        </p:txBody>
      </p:sp>
      <p:pic>
        <p:nvPicPr>
          <p:cNvPr id="58" name="Google Shape;58;p15"/>
          <p:cNvPicPr preferRelativeResize="0"/>
          <p:nvPr/>
        </p:nvPicPr>
        <p:blipFill rotWithShape="1">
          <a:blip r:embed="rId2">
            <a:alphaModFix/>
          </a:blip>
          <a:srcRect b="0" l="0" r="0" t="0"/>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
    <p:bg>
      <p:bgPr>
        <a:solidFill>
          <a:srgbClr val="295269"/>
        </a:solidFill>
      </p:bgPr>
    </p:bg>
    <p:spTree>
      <p:nvGrpSpPr>
        <p:cNvPr id="59" name="Shape 59"/>
        <p:cNvGrpSpPr/>
        <p:nvPr/>
      </p:nvGrpSpPr>
      <p:grpSpPr>
        <a:xfrm>
          <a:off x="0" y="0"/>
          <a:ext cx="0" cy="0"/>
          <a:chOff x="0" y="0"/>
          <a:chExt cx="0" cy="0"/>
        </a:xfrm>
      </p:grpSpPr>
      <p:sp>
        <p:nvSpPr>
          <p:cNvPr id="60" name="Google Shape;60;p16"/>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1. Announcements</a:t>
            </a:r>
            <a:endParaRPr b="0" i="0" sz="1000" u="none" cap="none" strike="noStrike">
              <a:solidFill>
                <a:srgbClr val="000000"/>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2. Recruiting</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3. Product Updates</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4.  Weekly Metrics</a:t>
            </a:r>
            <a:endParaRPr b="0" i="0" sz="1800" u="none" cap="none" strike="noStrike">
              <a:solidFill>
                <a:srgbClr val="FFFFFF"/>
              </a:solidFill>
              <a:latin typeface="Dosis"/>
              <a:ea typeface="Dosis"/>
              <a:cs typeface="Dosis"/>
              <a:sym typeface="Dosis"/>
            </a:endParaRPr>
          </a:p>
        </p:txBody>
      </p:sp>
      <p:cxnSp>
        <p:nvCxnSpPr>
          <p:cNvPr id="61" name="Google Shape;61;p16"/>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62" name="Google Shape;62;p16"/>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39D1B4"/>
                </a:solidFill>
                <a:latin typeface="Dosis"/>
                <a:ea typeface="Dosis"/>
                <a:cs typeface="Dosis"/>
                <a:sym typeface="Dosis"/>
              </a:rPr>
              <a:t>CONTENTS</a:t>
            </a:r>
            <a:endParaRPr b="0" i="0" sz="2400" u="none" cap="none" strike="noStrike">
              <a:solidFill>
                <a:srgbClr val="39D1B4"/>
              </a:solidFill>
              <a:latin typeface="Dosis"/>
              <a:ea typeface="Dosis"/>
              <a:cs typeface="Dosis"/>
              <a:sym typeface="Dosis"/>
            </a:endParaRPr>
          </a:p>
        </p:txBody>
      </p:sp>
      <p:cxnSp>
        <p:nvCxnSpPr>
          <p:cNvPr id="63" name="Google Shape;63;p16"/>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CUSTOM_6">
    <p:bg>
      <p:bgPr>
        <a:solidFill>
          <a:srgbClr val="6AB1D3"/>
        </a:solidFill>
      </p:bgPr>
    </p:bg>
    <p:spTree>
      <p:nvGrpSpPr>
        <p:cNvPr id="64" name="Shape 64"/>
        <p:cNvGrpSpPr/>
        <p:nvPr/>
      </p:nvGrpSpPr>
      <p:grpSpPr>
        <a:xfrm>
          <a:off x="0" y="0"/>
          <a:ext cx="0" cy="0"/>
          <a:chOff x="0" y="0"/>
          <a:chExt cx="0" cy="0"/>
        </a:xfrm>
      </p:grpSpPr>
      <p:sp>
        <p:nvSpPr>
          <p:cNvPr id="65" name="Google Shape;65;p17"/>
          <p:cNvSpPr/>
          <p:nvPr/>
        </p:nvSpPr>
        <p:spPr>
          <a:xfrm>
            <a:off x="469021" y="1906900"/>
            <a:ext cx="8171820"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MAIN SECTION TITLE</a:t>
            </a:r>
            <a:endParaRPr b="0" i="0" sz="1000" u="none" cap="none" strike="noStrike">
              <a:solidFill>
                <a:schemeClr val="lt1"/>
              </a:solidFill>
              <a:latin typeface="Dosis"/>
              <a:ea typeface="Dosis"/>
              <a:cs typeface="Dosis"/>
              <a:sym typeface="Dosis"/>
            </a:endParaRPr>
          </a:p>
        </p:txBody>
      </p:sp>
      <p:sp>
        <p:nvSpPr>
          <p:cNvPr id="66" name="Google Shape;66;p17"/>
          <p:cNvSpPr/>
          <p:nvPr/>
        </p:nvSpPr>
        <p:spPr>
          <a:xfrm>
            <a:off x="469011" y="2738475"/>
            <a:ext cx="8171820"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204056"/>
                </a:solidFill>
                <a:latin typeface="Dosis"/>
                <a:ea typeface="Dosis"/>
                <a:cs typeface="Dosis"/>
                <a:sym typeface="Dosis"/>
              </a:rPr>
              <a:t>Subtitle goes here</a:t>
            </a:r>
            <a:endParaRPr b="0" i="0" sz="1000" u="none" cap="none" strike="noStrik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lide">
  <p:cSld name="CUSTOM_7">
    <p:bg>
      <p:bgPr>
        <a:solidFill>
          <a:srgbClr val="E6E7E8"/>
        </a:solidFill>
      </p:bgPr>
    </p:bg>
    <p:spTree>
      <p:nvGrpSpPr>
        <p:cNvPr id="67" name="Shape 67"/>
        <p:cNvGrpSpPr/>
        <p:nvPr/>
      </p:nvGrpSpPr>
      <p:grpSpPr>
        <a:xfrm>
          <a:off x="0" y="0"/>
          <a:ext cx="0" cy="0"/>
          <a:chOff x="0" y="0"/>
          <a:chExt cx="0" cy="0"/>
        </a:xfrm>
      </p:grpSpPr>
      <p:sp>
        <p:nvSpPr>
          <p:cNvPr id="68" name="Google Shape;68;p18"/>
          <p:cNvSpPr/>
          <p:nvPr/>
        </p:nvSpPr>
        <p:spPr>
          <a:xfrm>
            <a:off x="469021" y="19069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rgbClr val="204056"/>
                </a:solidFill>
                <a:latin typeface="Dosis"/>
                <a:ea typeface="Dosis"/>
                <a:cs typeface="Dosis"/>
                <a:sym typeface="Dosis"/>
              </a:rPr>
              <a:t>SUB-SECTION TITLE</a:t>
            </a:r>
            <a:endParaRPr b="0" i="0" sz="1000" u="none" cap="none" strike="noStrike">
              <a:solidFill>
                <a:srgbClr val="204056"/>
              </a:solidFill>
              <a:latin typeface="Dosis"/>
              <a:ea typeface="Dosis"/>
              <a:cs typeface="Dosis"/>
              <a:sym typeface="Dosis"/>
            </a:endParaRPr>
          </a:p>
        </p:txBody>
      </p:sp>
      <p:sp>
        <p:nvSpPr>
          <p:cNvPr id="69" name="Google Shape;69;p18"/>
          <p:cNvSpPr/>
          <p:nvPr/>
        </p:nvSpPr>
        <p:spPr>
          <a:xfrm>
            <a:off x="469011" y="27384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 Slide">
  <p:cSld name="CUSTOM_11">
    <p:spTree>
      <p:nvGrpSpPr>
        <p:cNvPr id="70" name="Shape 70"/>
        <p:cNvGrpSpPr/>
        <p:nvPr/>
      </p:nvGrpSpPr>
      <p:grpSpPr>
        <a:xfrm>
          <a:off x="0" y="0"/>
          <a:ext cx="0" cy="0"/>
          <a:chOff x="0" y="0"/>
          <a:chExt cx="0" cy="0"/>
        </a:xfrm>
      </p:grpSpPr>
      <p:sp>
        <p:nvSpPr>
          <p:cNvPr id="71" name="Google Shape;71;p19"/>
          <p:cNvSpPr/>
          <p:nvPr/>
        </p:nvSpPr>
        <p:spPr>
          <a:xfrm>
            <a:off x="469025" y="1767264"/>
            <a:ext cx="7697398" cy="216065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3200"/>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b="0" i="0" sz="3200" u="none" cap="none" strike="noStrike">
              <a:solidFill>
                <a:srgbClr val="000000"/>
              </a:solidFill>
              <a:latin typeface="Dosis"/>
              <a:ea typeface="Dosis"/>
              <a:cs typeface="Dosis"/>
              <a:sym typeface="Dosis"/>
            </a:endParaRPr>
          </a:p>
        </p:txBody>
      </p:sp>
      <p:sp>
        <p:nvSpPr>
          <p:cNvPr id="72" name="Google Shape;72;p19"/>
          <p:cNvSpPr/>
          <p:nvPr/>
        </p:nvSpPr>
        <p:spPr>
          <a:xfrm>
            <a:off x="469031" y="1063194"/>
            <a:ext cx="785826" cy="35498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GOAL</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1">
  <p:cSld name="CUSTOM_9">
    <p:spTree>
      <p:nvGrpSpPr>
        <p:cNvPr id="73" name="Shape 73"/>
        <p:cNvGrpSpPr/>
        <p:nvPr/>
      </p:nvGrpSpPr>
      <p:grpSpPr>
        <a:xfrm>
          <a:off x="0" y="0"/>
          <a:ext cx="0" cy="0"/>
          <a:chOff x="0" y="0"/>
          <a:chExt cx="0" cy="0"/>
        </a:xfrm>
      </p:grpSpPr>
      <p:sp>
        <p:nvSpPr>
          <p:cNvPr id="74" name="Google Shape;74;p20"/>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1. Announcements</a:t>
            </a:r>
            <a:endParaRPr b="0" i="0" sz="10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2. Recruiting</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3. Product Updates</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4.  Weekly Metrics</a:t>
            </a:r>
            <a:endParaRPr b="0" i="0" sz="1800" u="none" cap="none" strike="noStrike">
              <a:solidFill>
                <a:srgbClr val="295269"/>
              </a:solidFill>
              <a:latin typeface="Dosis"/>
              <a:ea typeface="Dosis"/>
              <a:cs typeface="Dosis"/>
              <a:sym typeface="Dosis"/>
            </a:endParaRPr>
          </a:p>
        </p:txBody>
      </p:sp>
      <p:cxnSp>
        <p:nvCxnSpPr>
          <p:cNvPr id="75" name="Google Shape;75;p20"/>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76" name="Google Shape;76;p20"/>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6AB1D3"/>
                </a:solidFill>
                <a:latin typeface="Dosis"/>
                <a:ea typeface="Dosis"/>
                <a:cs typeface="Dosis"/>
                <a:sym typeface="Dosis"/>
              </a:rPr>
              <a:t>LIST OF THINGS</a:t>
            </a:r>
            <a:endParaRPr b="0" i="0" sz="2400" u="none" cap="none" strike="noStrike">
              <a:solidFill>
                <a:srgbClr val="6AB1D3"/>
              </a:solidFill>
              <a:latin typeface="Dosis"/>
              <a:ea typeface="Dosis"/>
              <a:cs typeface="Dosis"/>
              <a:sym typeface="Dosis"/>
            </a:endParaRPr>
          </a:p>
        </p:txBody>
      </p:sp>
      <p:cxnSp>
        <p:nvCxnSpPr>
          <p:cNvPr id="77" name="Google Shape;77;p20"/>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p:cSld name="CUSTOM_8">
    <p:spTree>
      <p:nvGrpSpPr>
        <p:cNvPr id="78" name="Shape 78"/>
        <p:cNvGrpSpPr/>
        <p:nvPr/>
      </p:nvGrpSpPr>
      <p:grpSpPr>
        <a:xfrm>
          <a:off x="0" y="0"/>
          <a:ext cx="0" cy="0"/>
          <a:chOff x="0" y="0"/>
          <a:chExt cx="0" cy="0"/>
        </a:xfrm>
      </p:grpSpPr>
      <p:sp>
        <p:nvSpPr>
          <p:cNvPr id="79" name="Google Shape;79;p21"/>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0" name="Google Shape;80;p21"/>
          <p:cNvSpPr/>
          <p:nvPr/>
        </p:nvSpPr>
        <p:spPr>
          <a:xfrm>
            <a:off x="469025" y="2543425"/>
            <a:ext cx="8210374" cy="216632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b="0" i="0" sz="1800" u="none" cap="none" strike="noStrike">
              <a:solidFill>
                <a:srgbClr val="000000"/>
              </a:solidFill>
              <a:latin typeface="Dosis"/>
              <a:ea typeface="Dosis"/>
              <a:cs typeface="Dosis"/>
              <a:sym typeface="Dosis"/>
            </a:endParaRPr>
          </a:p>
        </p:txBody>
      </p:sp>
      <p:sp>
        <p:nvSpPr>
          <p:cNvPr id="81" name="Google Shape;81;p21"/>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 Andy">
  <p:cSld name="CUSTOM_8_1">
    <p:spTree>
      <p:nvGrpSpPr>
        <p:cNvPr id="82" name="Shape 82"/>
        <p:cNvGrpSpPr/>
        <p:nvPr/>
      </p:nvGrpSpPr>
      <p:grpSpPr>
        <a:xfrm>
          <a:off x="0" y="0"/>
          <a:ext cx="0" cy="0"/>
          <a:chOff x="0" y="0"/>
          <a:chExt cx="0" cy="0"/>
        </a:xfrm>
      </p:grpSpPr>
      <p:sp>
        <p:nvSpPr>
          <p:cNvPr id="83" name="Google Shape;83;p22"/>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4" name="Google Shape;84;p22"/>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85" name="Google Shape;85;p22"/>
          <p:cNvSpPr txBox="1"/>
          <p:nvPr>
            <p:ph idx="1" type="body"/>
          </p:nvPr>
        </p:nvSpPr>
        <p:spPr>
          <a:xfrm>
            <a:off x="469025" y="2735200"/>
            <a:ext cx="8210400" cy="2011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Font typeface="Dosis"/>
              <a:buChar char="●"/>
              <a:defRPr sz="2400">
                <a:latin typeface="Dosis"/>
                <a:ea typeface="Dosis"/>
                <a:cs typeface="Dosis"/>
                <a:sym typeface="Dosis"/>
              </a:defRPr>
            </a:lvl1pPr>
            <a:lvl2pPr indent="-266700" lvl="1" marL="914400" algn="l">
              <a:lnSpc>
                <a:spcPct val="100000"/>
              </a:lnSpc>
              <a:spcBef>
                <a:spcPts val="0"/>
              </a:spcBef>
              <a:spcAft>
                <a:spcPts val="0"/>
              </a:spcAft>
              <a:buSzPts val="600"/>
              <a:buFont typeface="Dosis"/>
              <a:buChar char="○"/>
              <a:defRPr sz="600">
                <a:latin typeface="Dosis"/>
                <a:ea typeface="Dosis"/>
                <a:cs typeface="Dosis"/>
                <a:sym typeface="Dosis"/>
              </a:defRPr>
            </a:lvl2pPr>
            <a:lvl3pPr indent="-266700" lvl="2" marL="1371600" algn="l">
              <a:lnSpc>
                <a:spcPct val="100000"/>
              </a:lnSpc>
              <a:spcBef>
                <a:spcPts val="0"/>
              </a:spcBef>
              <a:spcAft>
                <a:spcPts val="0"/>
              </a:spcAft>
              <a:buSzPts val="600"/>
              <a:buFont typeface="Dosis"/>
              <a:buChar char="■"/>
              <a:defRPr sz="600">
                <a:latin typeface="Dosis"/>
                <a:ea typeface="Dosis"/>
                <a:cs typeface="Dosis"/>
                <a:sym typeface="Dosis"/>
              </a:defRPr>
            </a:lvl3pPr>
            <a:lvl4pPr indent="-266700" lvl="3" marL="1828800" algn="l">
              <a:lnSpc>
                <a:spcPct val="100000"/>
              </a:lnSpc>
              <a:spcBef>
                <a:spcPts val="0"/>
              </a:spcBef>
              <a:spcAft>
                <a:spcPts val="0"/>
              </a:spcAft>
              <a:buSzPts val="600"/>
              <a:buFont typeface="Dosis"/>
              <a:buChar char="●"/>
              <a:defRPr sz="600">
                <a:latin typeface="Dosis"/>
                <a:ea typeface="Dosis"/>
                <a:cs typeface="Dosis"/>
                <a:sym typeface="Dosis"/>
              </a:defRPr>
            </a:lvl4pPr>
            <a:lvl5pPr indent="-266700" lvl="4" marL="2286000" algn="l">
              <a:lnSpc>
                <a:spcPct val="100000"/>
              </a:lnSpc>
              <a:spcBef>
                <a:spcPts val="0"/>
              </a:spcBef>
              <a:spcAft>
                <a:spcPts val="0"/>
              </a:spcAft>
              <a:buSzPts val="600"/>
              <a:buFont typeface="Dosis"/>
              <a:buChar char="○"/>
              <a:defRPr sz="600">
                <a:latin typeface="Dosis"/>
                <a:ea typeface="Dosis"/>
                <a:cs typeface="Dosis"/>
                <a:sym typeface="Dosis"/>
              </a:defRPr>
            </a:lvl5pPr>
            <a:lvl6pPr indent="-266700" lvl="5" marL="2743200" algn="l">
              <a:lnSpc>
                <a:spcPct val="100000"/>
              </a:lnSpc>
              <a:spcBef>
                <a:spcPts val="0"/>
              </a:spcBef>
              <a:spcAft>
                <a:spcPts val="0"/>
              </a:spcAft>
              <a:buSzPts val="600"/>
              <a:buFont typeface="Dosis"/>
              <a:buChar char="■"/>
              <a:defRPr sz="600">
                <a:latin typeface="Dosis"/>
                <a:ea typeface="Dosis"/>
                <a:cs typeface="Dosis"/>
                <a:sym typeface="Dosis"/>
              </a:defRPr>
            </a:lvl6pPr>
            <a:lvl7pPr indent="-266700" lvl="6" marL="3200400" algn="l">
              <a:lnSpc>
                <a:spcPct val="100000"/>
              </a:lnSpc>
              <a:spcBef>
                <a:spcPts val="0"/>
              </a:spcBef>
              <a:spcAft>
                <a:spcPts val="0"/>
              </a:spcAft>
              <a:buSzPts val="600"/>
              <a:buFont typeface="Dosis"/>
              <a:buChar char="●"/>
              <a:defRPr sz="600">
                <a:latin typeface="Dosis"/>
                <a:ea typeface="Dosis"/>
                <a:cs typeface="Dosis"/>
                <a:sym typeface="Dosis"/>
              </a:defRPr>
            </a:lvl7pPr>
            <a:lvl8pPr indent="-266700" lvl="7" marL="3657600" algn="l">
              <a:lnSpc>
                <a:spcPct val="100000"/>
              </a:lnSpc>
              <a:spcBef>
                <a:spcPts val="0"/>
              </a:spcBef>
              <a:spcAft>
                <a:spcPts val="0"/>
              </a:spcAft>
              <a:buSzPts val="600"/>
              <a:buFont typeface="Dosis"/>
              <a:buChar char="○"/>
              <a:defRPr sz="600">
                <a:latin typeface="Dosis"/>
                <a:ea typeface="Dosis"/>
                <a:cs typeface="Dosis"/>
                <a:sym typeface="Dosis"/>
              </a:defRPr>
            </a:lvl8pPr>
            <a:lvl9pPr indent="-266700" lvl="8" marL="4114800" algn="l">
              <a:lnSpc>
                <a:spcPct val="100000"/>
              </a:lnSpc>
              <a:spcBef>
                <a:spcPts val="0"/>
              </a:spcBef>
              <a:spcAft>
                <a:spcPts val="0"/>
              </a:spcAft>
              <a:buSzPts val="600"/>
              <a:buFont typeface="Dosis"/>
              <a:buChar char="■"/>
              <a:defRPr sz="600">
                <a:latin typeface="Dosis"/>
                <a:ea typeface="Dosis"/>
                <a:cs typeface="Dosis"/>
                <a:sym typeface="Dosi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p:cSld name="CUSTOM_3">
    <p:spTree>
      <p:nvGrpSpPr>
        <p:cNvPr id="86" name="Shape 86"/>
        <p:cNvGrpSpPr/>
        <p:nvPr/>
      </p:nvGrpSpPr>
      <p:grpSpPr>
        <a:xfrm>
          <a:off x="0" y="0"/>
          <a:ext cx="0" cy="0"/>
          <a:chOff x="0" y="0"/>
          <a:chExt cx="0" cy="0"/>
        </a:xfrm>
      </p:grpSpPr>
      <p:sp>
        <p:nvSpPr>
          <p:cNvPr id="87" name="Google Shape;87;p23"/>
          <p:cNvSpPr/>
          <p:nvPr/>
        </p:nvSpPr>
        <p:spPr>
          <a:xfrm>
            <a:off x="469025"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88" name="Google Shape;88;p23"/>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9" name="Google Shape;89;p23"/>
          <p:cNvSpPr/>
          <p:nvPr/>
        </p:nvSpPr>
        <p:spPr>
          <a:xfrm>
            <a:off x="469003" y="489950"/>
            <a:ext cx="3541048"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90" name="Google Shape;90;p23"/>
          <p:cNvSpPr/>
          <p:nvPr/>
        </p:nvSpPr>
        <p:spPr>
          <a:xfrm>
            <a:off x="4841000"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91" name="Google Shape;91;p23"/>
          <p:cNvSpPr/>
          <p:nvPr/>
        </p:nvSpPr>
        <p:spPr>
          <a:xfrm>
            <a:off x="4841000"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2" name="Google Shape;92;p23"/>
          <p:cNvSpPr/>
          <p:nvPr/>
        </p:nvSpPr>
        <p:spPr>
          <a:xfrm>
            <a:off x="469025"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p:cSld name="CUSTOM_4">
    <p:spTree>
      <p:nvGrpSpPr>
        <p:cNvPr id="93" name="Shape 93"/>
        <p:cNvGrpSpPr/>
        <p:nvPr/>
      </p:nvGrpSpPr>
      <p:grpSpPr>
        <a:xfrm>
          <a:off x="0" y="0"/>
          <a:ext cx="0" cy="0"/>
          <a:chOff x="0" y="0"/>
          <a:chExt cx="0" cy="0"/>
        </a:xfrm>
      </p:grpSpPr>
      <p:sp>
        <p:nvSpPr>
          <p:cNvPr id="94" name="Google Shape;94;p24"/>
          <p:cNvSpPr/>
          <p:nvPr/>
        </p:nvSpPr>
        <p:spPr>
          <a:xfrm>
            <a:off x="469025" y="1083775"/>
            <a:ext cx="818472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95" name="Google Shape;95;p24"/>
          <p:cNvSpPr/>
          <p:nvPr/>
        </p:nvSpPr>
        <p:spPr>
          <a:xfrm>
            <a:off x="469025" y="3269525"/>
            <a:ext cx="246012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6" name="Google Shape;96;p24"/>
          <p:cNvSpPr/>
          <p:nvPr/>
        </p:nvSpPr>
        <p:spPr>
          <a:xfrm>
            <a:off x="469031" y="2466975"/>
            <a:ext cx="246012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7" name="Google Shape;97;p24"/>
          <p:cNvSpPr/>
          <p:nvPr/>
        </p:nvSpPr>
        <p:spPr>
          <a:xfrm>
            <a:off x="3345275" y="3261725"/>
            <a:ext cx="2458992"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8" name="Google Shape;98;p24"/>
          <p:cNvSpPr/>
          <p:nvPr/>
        </p:nvSpPr>
        <p:spPr>
          <a:xfrm>
            <a:off x="3345273" y="2463626"/>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9" name="Google Shape;99;p24"/>
          <p:cNvSpPr/>
          <p:nvPr/>
        </p:nvSpPr>
        <p:spPr>
          <a:xfrm>
            <a:off x="6193600" y="3261725"/>
            <a:ext cx="2460126"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100" name="Google Shape;100;p24"/>
          <p:cNvSpPr/>
          <p:nvPr/>
        </p:nvSpPr>
        <p:spPr>
          <a:xfrm>
            <a:off x="6220375" y="2460275"/>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101" name="Google Shape;101;p24"/>
          <p:cNvSpPr/>
          <p:nvPr/>
        </p:nvSpPr>
        <p:spPr>
          <a:xfrm>
            <a:off x="469007" y="489950"/>
            <a:ext cx="3036225"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olumn">
  <p:cSld name="CUSTOM_20">
    <p:spTree>
      <p:nvGrpSpPr>
        <p:cNvPr id="102" name="Shape 102"/>
        <p:cNvGrpSpPr/>
        <p:nvPr/>
      </p:nvGrpSpPr>
      <p:grpSpPr>
        <a:xfrm>
          <a:off x="0" y="0"/>
          <a:ext cx="0" cy="0"/>
          <a:chOff x="0" y="0"/>
          <a:chExt cx="0" cy="0"/>
        </a:xfrm>
      </p:grpSpPr>
      <p:sp>
        <p:nvSpPr>
          <p:cNvPr id="103" name="Google Shape;103;p25"/>
          <p:cNvSpPr/>
          <p:nvPr/>
        </p:nvSpPr>
        <p:spPr>
          <a:xfrm>
            <a:off x="536150"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4" name="Google Shape;104;p25"/>
          <p:cNvSpPr/>
          <p:nvPr/>
        </p:nvSpPr>
        <p:spPr>
          <a:xfrm>
            <a:off x="536150"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5" name="Google Shape;105;p25"/>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6" name="Google Shape;106;p25"/>
          <p:cNvSpPr/>
          <p:nvPr/>
        </p:nvSpPr>
        <p:spPr>
          <a:xfrm>
            <a:off x="26196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7" name="Google Shape;107;p25"/>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8" name="Google Shape;108;p25"/>
          <p:cNvSpPr/>
          <p:nvPr/>
        </p:nvSpPr>
        <p:spPr>
          <a:xfrm>
            <a:off x="26196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9" name="Google Shape;109;p25"/>
          <p:cNvSpPr/>
          <p:nvPr/>
        </p:nvSpPr>
        <p:spPr>
          <a:xfrm>
            <a:off x="471802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0" name="Google Shape;110;p25"/>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1" name="Google Shape;111;p25"/>
          <p:cNvSpPr/>
          <p:nvPr/>
        </p:nvSpPr>
        <p:spPr>
          <a:xfrm>
            <a:off x="471802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2" name="Google Shape;112;p25"/>
          <p:cNvSpPr/>
          <p:nvPr/>
        </p:nvSpPr>
        <p:spPr>
          <a:xfrm>
            <a:off x="68163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3" name="Google Shape;113;p25"/>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4" name="Google Shape;114;p25"/>
          <p:cNvSpPr/>
          <p:nvPr/>
        </p:nvSpPr>
        <p:spPr>
          <a:xfrm>
            <a:off x="68163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15" name="Google Shape;115;p25"/>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116" name="Google Shape;116;p25"/>
          <p:cNvSpPr/>
          <p:nvPr/>
        </p:nvSpPr>
        <p:spPr>
          <a:xfrm>
            <a:off x="536150"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7" name="Google Shape;117;p25"/>
          <p:cNvSpPr/>
          <p:nvPr/>
        </p:nvSpPr>
        <p:spPr>
          <a:xfrm>
            <a:off x="536150"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18" name="Google Shape;118;p25"/>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9" name="Google Shape;119;p25"/>
          <p:cNvSpPr/>
          <p:nvPr/>
        </p:nvSpPr>
        <p:spPr>
          <a:xfrm>
            <a:off x="26196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0" name="Google Shape;120;p25"/>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1" name="Google Shape;121;p25"/>
          <p:cNvSpPr/>
          <p:nvPr/>
        </p:nvSpPr>
        <p:spPr>
          <a:xfrm>
            <a:off x="26196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2" name="Google Shape;122;p25"/>
          <p:cNvSpPr/>
          <p:nvPr/>
        </p:nvSpPr>
        <p:spPr>
          <a:xfrm>
            <a:off x="471802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3" name="Google Shape;123;p25"/>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4" name="Google Shape;124;p25"/>
          <p:cNvSpPr/>
          <p:nvPr/>
        </p:nvSpPr>
        <p:spPr>
          <a:xfrm>
            <a:off x="471802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5" name="Google Shape;125;p25"/>
          <p:cNvSpPr/>
          <p:nvPr/>
        </p:nvSpPr>
        <p:spPr>
          <a:xfrm>
            <a:off x="68163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6" name="Google Shape;126;p25"/>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7" name="Google Shape;127;p25"/>
          <p:cNvSpPr/>
          <p:nvPr/>
        </p:nvSpPr>
        <p:spPr>
          <a:xfrm>
            <a:off x="68163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28" name="Google Shape;128;p25"/>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129" name="Google Shape;129;p25"/>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130" name="Google Shape;130;p25"/>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131" name="Google Shape;131;p25"/>
          <p:cNvSpPr/>
          <p:nvPr/>
        </p:nvSpPr>
        <p:spPr>
          <a:xfrm>
            <a:off x="5361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A</a:t>
            </a:r>
            <a:endParaRPr b="0" i="0" sz="1400" u="none" cap="none" strike="noStrike">
              <a:solidFill>
                <a:srgbClr val="295269"/>
              </a:solidFill>
              <a:latin typeface="Dosis"/>
              <a:ea typeface="Dosis"/>
              <a:cs typeface="Dosis"/>
              <a:sym typeface="Dosis"/>
            </a:endParaRPr>
          </a:p>
        </p:txBody>
      </p:sp>
      <p:sp>
        <p:nvSpPr>
          <p:cNvPr id="132" name="Google Shape;132;p25"/>
          <p:cNvSpPr/>
          <p:nvPr/>
        </p:nvSpPr>
        <p:spPr>
          <a:xfrm>
            <a:off x="26196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B</a:t>
            </a:r>
            <a:endParaRPr b="0" i="0" sz="1400" u="none" cap="none" strike="noStrike">
              <a:solidFill>
                <a:srgbClr val="295269"/>
              </a:solidFill>
              <a:latin typeface="Dosis"/>
              <a:ea typeface="Dosis"/>
              <a:cs typeface="Dosis"/>
              <a:sym typeface="Dosis"/>
            </a:endParaRPr>
          </a:p>
        </p:txBody>
      </p:sp>
      <p:sp>
        <p:nvSpPr>
          <p:cNvPr id="133" name="Google Shape;133;p25"/>
          <p:cNvSpPr/>
          <p:nvPr/>
        </p:nvSpPr>
        <p:spPr>
          <a:xfrm>
            <a:off x="68014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D</a:t>
            </a:r>
            <a:endParaRPr b="0" i="0" sz="1400" u="none" cap="none" strike="noStrike">
              <a:solidFill>
                <a:srgbClr val="295269"/>
              </a:solidFill>
              <a:latin typeface="Dosis"/>
              <a:ea typeface="Dosis"/>
              <a:cs typeface="Dosis"/>
              <a:sym typeface="Dosis"/>
            </a:endParaRPr>
          </a:p>
        </p:txBody>
      </p:sp>
      <p:sp>
        <p:nvSpPr>
          <p:cNvPr id="134" name="Google Shape;134;p25"/>
          <p:cNvSpPr/>
          <p:nvPr/>
        </p:nvSpPr>
        <p:spPr>
          <a:xfrm>
            <a:off x="47179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C</a:t>
            </a:r>
            <a:endParaRPr b="0" i="0" sz="1400" u="none" cap="none" strike="noStrike">
              <a:solidFill>
                <a:srgbClr val="295269"/>
              </a:solidFill>
              <a:latin typeface="Dosis"/>
              <a:ea typeface="Dosis"/>
              <a:cs typeface="Dosis"/>
              <a:sym typeface="Dosis"/>
            </a:endParaRPr>
          </a:p>
        </p:txBody>
      </p:sp>
      <p:cxnSp>
        <p:nvCxnSpPr>
          <p:cNvPr id="135" name="Google Shape;135;p25"/>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6" name="Google Shape;136;p25"/>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7" name="Google Shape;137;p25"/>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8" name="Google Shape;138;p25"/>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Slide">
  <p:cSld name="CUSTOM_19">
    <p:spTree>
      <p:nvGrpSpPr>
        <p:cNvPr id="139" name="Shape 139"/>
        <p:cNvGrpSpPr/>
        <p:nvPr/>
      </p:nvGrpSpPr>
      <p:grpSpPr>
        <a:xfrm>
          <a:off x="0" y="0"/>
          <a:ext cx="0" cy="0"/>
          <a:chOff x="0" y="0"/>
          <a:chExt cx="0" cy="0"/>
        </a:xfrm>
      </p:grpSpPr>
      <p:pic>
        <p:nvPicPr>
          <p:cNvPr id="140" name="Google Shape;140;p26"/>
          <p:cNvPicPr preferRelativeResize="0"/>
          <p:nvPr/>
        </p:nvPicPr>
        <p:blipFill rotWithShape="1">
          <a:blip r:embed="rId2">
            <a:alphaModFix/>
          </a:blip>
          <a:srcRect b="0" l="0" r="0" t="0"/>
          <a:stretch/>
        </p:blipFill>
        <p:spPr>
          <a:xfrm>
            <a:off x="457359" y="1347812"/>
            <a:ext cx="2434455" cy="2447850"/>
          </a:xfrm>
          <a:prstGeom prst="rect">
            <a:avLst/>
          </a:prstGeom>
          <a:noFill/>
          <a:ln>
            <a:noFill/>
          </a:ln>
        </p:spPr>
      </p:pic>
      <p:sp>
        <p:nvSpPr>
          <p:cNvPr id="141" name="Google Shape;141;p26"/>
          <p:cNvSpPr/>
          <p:nvPr/>
        </p:nvSpPr>
        <p:spPr>
          <a:xfrm>
            <a:off x="457359"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2" name="Google Shape;142;p26"/>
          <p:cNvSpPr/>
          <p:nvPr/>
        </p:nvSpPr>
        <p:spPr>
          <a:xfrm>
            <a:off x="5857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3" name="Google Shape;143;p26"/>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4" name="Google Shape;144;p26"/>
          <p:cNvSpPr/>
          <p:nvPr/>
        </p:nvSpPr>
        <p:spPr>
          <a:xfrm>
            <a:off x="6415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45" name="Google Shape;145;p26"/>
          <p:cNvPicPr preferRelativeResize="0"/>
          <p:nvPr/>
        </p:nvPicPr>
        <p:blipFill rotWithShape="1">
          <a:blip r:embed="rId2">
            <a:alphaModFix/>
          </a:blip>
          <a:srcRect b="0" l="0" r="0" t="0"/>
          <a:stretch/>
        </p:blipFill>
        <p:spPr>
          <a:xfrm>
            <a:off x="3354758" y="1347812"/>
            <a:ext cx="2434455" cy="2447850"/>
          </a:xfrm>
          <a:prstGeom prst="rect">
            <a:avLst/>
          </a:prstGeom>
          <a:noFill/>
          <a:ln>
            <a:noFill/>
          </a:ln>
        </p:spPr>
      </p:pic>
      <p:sp>
        <p:nvSpPr>
          <p:cNvPr id="146" name="Google Shape;146;p26"/>
          <p:cNvSpPr/>
          <p:nvPr/>
        </p:nvSpPr>
        <p:spPr>
          <a:xfrm>
            <a:off x="33547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7" name="Google Shape;147;p26"/>
          <p:cNvSpPr/>
          <p:nvPr/>
        </p:nvSpPr>
        <p:spPr>
          <a:xfrm>
            <a:off x="3483123"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8" name="Google Shape;148;p26"/>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9" name="Google Shape;149;p26"/>
          <p:cNvSpPr/>
          <p:nvPr/>
        </p:nvSpPr>
        <p:spPr>
          <a:xfrm>
            <a:off x="35389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50" name="Google Shape;150;p26"/>
          <p:cNvPicPr preferRelativeResize="0"/>
          <p:nvPr/>
        </p:nvPicPr>
        <p:blipFill rotWithShape="1">
          <a:blip r:embed="rId2">
            <a:alphaModFix/>
          </a:blip>
          <a:srcRect b="0" l="0" r="0" t="0"/>
          <a:stretch/>
        </p:blipFill>
        <p:spPr>
          <a:xfrm>
            <a:off x="6252158" y="1347812"/>
            <a:ext cx="2434455" cy="2447850"/>
          </a:xfrm>
          <a:prstGeom prst="rect">
            <a:avLst/>
          </a:prstGeom>
          <a:noFill/>
          <a:ln>
            <a:noFill/>
          </a:ln>
        </p:spPr>
      </p:pic>
      <p:sp>
        <p:nvSpPr>
          <p:cNvPr id="151" name="Google Shape;151;p26"/>
          <p:cNvSpPr/>
          <p:nvPr/>
        </p:nvSpPr>
        <p:spPr>
          <a:xfrm>
            <a:off x="62521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52" name="Google Shape;152;p26"/>
          <p:cNvSpPr/>
          <p:nvPr/>
        </p:nvSpPr>
        <p:spPr>
          <a:xfrm>
            <a:off x="63805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53" name="Google Shape;153;p26"/>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54" name="Google Shape;154;p26"/>
          <p:cNvSpPr/>
          <p:nvPr/>
        </p:nvSpPr>
        <p:spPr>
          <a:xfrm>
            <a:off x="6436332"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Image Normal">
  <p:cSld name="CUSTOM_13">
    <p:spTree>
      <p:nvGrpSpPr>
        <p:cNvPr id="155" name="Shape 155"/>
        <p:cNvGrpSpPr/>
        <p:nvPr/>
      </p:nvGrpSpPr>
      <p:grpSpPr>
        <a:xfrm>
          <a:off x="0" y="0"/>
          <a:ext cx="0" cy="0"/>
          <a:chOff x="0" y="0"/>
          <a:chExt cx="0" cy="0"/>
        </a:xfrm>
      </p:grpSpPr>
      <p:sp>
        <p:nvSpPr>
          <p:cNvPr id="156" name="Google Shape;156;p27"/>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7"/>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204056"/>
                </a:solidFill>
                <a:latin typeface="Dosis"/>
                <a:ea typeface="Dosis"/>
                <a:cs typeface="Dosis"/>
                <a:sym typeface="Dosis"/>
              </a:rPr>
              <a:t>Title, could be longer or more wordy</a:t>
            </a:r>
            <a:endParaRPr b="0" i="0" sz="2800" u="none" cap="none" strike="noStrike">
              <a:solidFill>
                <a:srgbClr val="204056"/>
              </a:solidFill>
              <a:latin typeface="Dosis"/>
              <a:ea typeface="Dosis"/>
              <a:cs typeface="Dosis"/>
              <a:sym typeface="Dosis"/>
            </a:endParaRPr>
          </a:p>
        </p:txBody>
      </p:sp>
      <p:sp>
        <p:nvSpPr>
          <p:cNvPr id="158" name="Google Shape;158;p27"/>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Commentary</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Trends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Key Findings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204056"/>
              </a:solidFill>
              <a:latin typeface="Dosis"/>
              <a:ea typeface="Dosis"/>
              <a:cs typeface="Dosis"/>
              <a:sym typeface="Dosis"/>
            </a:endParaRPr>
          </a:p>
        </p:txBody>
      </p:sp>
      <p:sp>
        <p:nvSpPr>
          <p:cNvPr id="159" name="Google Shape;159;p27"/>
          <p:cNvSpPr/>
          <p:nvPr/>
        </p:nvSpPr>
        <p:spPr>
          <a:xfrm>
            <a:off x="486668" y="359490"/>
            <a:ext cx="2423304" cy="22770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0" name="Google Shape;160;p27"/>
          <p:cNvPicPr preferRelativeResize="0"/>
          <p:nvPr/>
        </p:nvPicPr>
        <p:blipFill rotWithShape="1">
          <a:blip r:embed="rId2">
            <a:alphaModFix/>
          </a:blip>
          <a:srcRect b="0" l="0" r="0" t="0"/>
          <a:stretch/>
        </p:blipFill>
        <p:spPr>
          <a:xfrm>
            <a:off x="486668" y="784766"/>
            <a:ext cx="4521770" cy="3425651"/>
          </a:xfrm>
          <a:prstGeom prst="rect">
            <a:avLst/>
          </a:prstGeom>
          <a:noFill/>
          <a:ln>
            <a:noFill/>
          </a:ln>
        </p:spPr>
      </p:pic>
      <p:sp>
        <p:nvSpPr>
          <p:cNvPr id="161" name="Google Shape;161;p27"/>
          <p:cNvSpPr/>
          <p:nvPr/>
        </p:nvSpPr>
        <p:spPr>
          <a:xfrm>
            <a:off x="486668" y="4452635"/>
            <a:ext cx="3240378" cy="333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Image Slide">
  <p:cSld name="CUSTOM_14">
    <p:spTree>
      <p:nvGrpSpPr>
        <p:cNvPr id="162" name="Shape 162"/>
        <p:cNvGrpSpPr/>
        <p:nvPr/>
      </p:nvGrpSpPr>
      <p:grpSpPr>
        <a:xfrm>
          <a:off x="0" y="0"/>
          <a:ext cx="0" cy="0"/>
          <a:chOff x="0" y="0"/>
          <a:chExt cx="0" cy="0"/>
        </a:xfrm>
      </p:grpSpPr>
      <p:sp>
        <p:nvSpPr>
          <p:cNvPr id="163" name="Google Shape;163;p28"/>
          <p:cNvSpPr/>
          <p:nvPr/>
        </p:nvSpPr>
        <p:spPr>
          <a:xfrm>
            <a:off x="632594" y="4102372"/>
            <a:ext cx="2438905" cy="33372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4" name="Google Shape;164;p28"/>
          <p:cNvSpPr/>
          <p:nvPr/>
        </p:nvSpPr>
        <p:spPr>
          <a:xfrm>
            <a:off x="640407" y="705146"/>
            <a:ext cx="2423304" cy="15961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5" name="Google Shape;165;p28"/>
          <p:cNvPicPr preferRelativeResize="0"/>
          <p:nvPr/>
        </p:nvPicPr>
        <p:blipFill rotWithShape="1">
          <a:blip r:embed="rId2">
            <a:alphaModFix/>
          </a:blip>
          <a:srcRect b="0" l="0" r="0" t="0"/>
          <a:stretch/>
        </p:blipFill>
        <p:spPr>
          <a:xfrm>
            <a:off x="644872" y="1111745"/>
            <a:ext cx="3578572" cy="2711276"/>
          </a:xfrm>
          <a:prstGeom prst="rect">
            <a:avLst/>
          </a:prstGeom>
          <a:noFill/>
          <a:ln>
            <a:noFill/>
          </a:ln>
        </p:spPr>
      </p:pic>
      <p:pic>
        <p:nvPicPr>
          <p:cNvPr id="166" name="Google Shape;166;p28"/>
          <p:cNvPicPr preferRelativeResize="0"/>
          <p:nvPr/>
        </p:nvPicPr>
        <p:blipFill rotWithShape="1">
          <a:blip r:embed="rId2">
            <a:alphaModFix/>
          </a:blip>
          <a:srcRect b="0" l="0" r="0" t="0"/>
          <a:stretch/>
        </p:blipFill>
        <p:spPr>
          <a:xfrm>
            <a:off x="4878139" y="1111745"/>
            <a:ext cx="3578572" cy="2711276"/>
          </a:xfrm>
          <a:prstGeom prst="rect">
            <a:avLst/>
          </a:prstGeom>
          <a:noFill/>
          <a:ln>
            <a:noFill/>
          </a:ln>
        </p:spPr>
      </p:pic>
      <p:sp>
        <p:nvSpPr>
          <p:cNvPr id="167" name="Google Shape;167;p28"/>
          <p:cNvSpPr/>
          <p:nvPr/>
        </p:nvSpPr>
        <p:spPr>
          <a:xfrm>
            <a:off x="4874790" y="4103488"/>
            <a:ext cx="2438905" cy="3348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8" name="Google Shape;168;p28"/>
          <p:cNvSpPr/>
          <p:nvPr/>
        </p:nvSpPr>
        <p:spPr>
          <a:xfrm>
            <a:off x="4882604" y="707379"/>
            <a:ext cx="2423304" cy="158483"/>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CUSTOM_15">
    <p:spTree>
      <p:nvGrpSpPr>
        <p:cNvPr id="169" name="Shape 169"/>
        <p:cNvGrpSpPr/>
        <p:nvPr/>
      </p:nvGrpSpPr>
      <p:grpSpPr>
        <a:xfrm>
          <a:off x="0" y="0"/>
          <a:ext cx="0" cy="0"/>
          <a:chOff x="0" y="0"/>
          <a:chExt cx="0" cy="0"/>
        </a:xfrm>
      </p:grpSpPr>
      <p:pic>
        <p:nvPicPr>
          <p:cNvPr id="170" name="Google Shape;170;p29"/>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71" name="Google Shape;171;p29"/>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9"/>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3" name="Google Shape;173;p29"/>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CUSTOM_16">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6" name="Google Shape;176;p30"/>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0"/>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8" name="Google Shape;178;p30"/>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 Slide">
  <p:cSld name="CUSTOM_17">
    <p:bg>
      <p:bgPr>
        <a:solidFill>
          <a:srgbClr val="000000"/>
        </a:solidFill>
      </p:bgPr>
    </p:bg>
    <p:spTree>
      <p:nvGrpSpPr>
        <p:cNvPr id="179" name="Shape 179"/>
        <p:cNvGrpSpPr/>
        <p:nvPr/>
      </p:nvGrpSpPr>
      <p:grpSpPr>
        <a:xfrm>
          <a:off x="0" y="0"/>
          <a:ext cx="0" cy="0"/>
          <a:chOff x="0" y="0"/>
          <a:chExt cx="0" cy="0"/>
        </a:xfrm>
      </p:grpSpPr>
      <p:pic>
        <p:nvPicPr>
          <p:cNvPr id="180" name="Google Shape;180;p31"/>
          <p:cNvPicPr preferRelativeResize="0"/>
          <p:nvPr/>
        </p:nvPicPr>
        <p:blipFill rotWithShape="1">
          <a:blip r:embed="rId2">
            <a:alphaModFix/>
          </a:blip>
          <a:srcRect b="0" l="0" r="0" t="0"/>
          <a:stretch/>
        </p:blipFill>
        <p:spPr>
          <a:xfrm>
            <a:off x="0" y="0"/>
            <a:ext cx="5143500" cy="5143500"/>
          </a:xfrm>
          <a:prstGeom prst="rect">
            <a:avLst/>
          </a:prstGeom>
          <a:noFill/>
          <a:ln>
            <a:noFill/>
          </a:ln>
        </p:spPr>
      </p:pic>
      <p:sp>
        <p:nvSpPr>
          <p:cNvPr id="181" name="Google Shape;181;p31"/>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BCBEC0"/>
                </a:solidFill>
                <a:latin typeface="Dosis"/>
                <a:ea typeface="Dosis"/>
                <a:cs typeface="Dosis"/>
                <a:sym typeface="Dosis"/>
              </a:rPr>
              <a:t>Passionate developer, lover of pizza and cute little dogs. Previously at Acme Inc and Awesome Startup.</a:t>
            </a:r>
            <a:endParaRPr b="0" i="0" sz="1800" u="none" cap="none" strike="noStrike">
              <a:solidFill>
                <a:srgbClr val="BCBEC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CBEC0"/>
              </a:solidFill>
              <a:latin typeface="Dosis"/>
              <a:ea typeface="Dosis"/>
              <a:cs typeface="Dosis"/>
              <a:sym typeface="Dosis"/>
            </a:endParaRPr>
          </a:p>
        </p:txBody>
      </p:sp>
      <p:sp>
        <p:nvSpPr>
          <p:cNvPr id="182" name="Google Shape;182;p31"/>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osis"/>
                <a:ea typeface="Dosis"/>
                <a:cs typeface="Dosis"/>
                <a:sym typeface="Dosis"/>
              </a:rPr>
              <a:t>Welcome</a:t>
            </a:r>
            <a:endParaRPr b="0" i="0" sz="1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Dosis"/>
                <a:ea typeface="Dosis"/>
                <a:cs typeface="Dosis"/>
                <a:sym typeface="Dosis"/>
              </a:rPr>
              <a:t>John Coder</a:t>
            </a:r>
            <a:endParaRPr b="0" i="0" sz="2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white">
  <p:cSld name="CUSTOM_5">
    <p:spTree>
      <p:nvGrpSpPr>
        <p:cNvPr id="183" name="Shape 183"/>
        <p:cNvGrpSpPr/>
        <p:nvPr/>
      </p:nvGrpSpPr>
      <p:grpSpPr>
        <a:xfrm>
          <a:off x="0" y="0"/>
          <a:ext cx="0" cy="0"/>
          <a:chOff x="0" y="0"/>
          <a:chExt cx="0" cy="0"/>
        </a:xfrm>
      </p:grpSpPr>
      <p:pic>
        <p:nvPicPr>
          <p:cNvPr id="184" name="Google Shape;184;p3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5" name="Google Shape;185;p32"/>
          <p:cNvPicPr preferRelativeResize="0"/>
          <p:nvPr/>
        </p:nvPicPr>
        <p:blipFill rotWithShape="1">
          <a:blip r:embed="rId3">
            <a:alphaModFix/>
          </a:blip>
          <a:srcRect b="0" l="0" r="0" t="0"/>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blue" type="titleOnly">
  <p:cSld name="TITLE_ONLY">
    <p:spTree>
      <p:nvGrpSpPr>
        <p:cNvPr id="186" name="Shape 186"/>
        <p:cNvGrpSpPr/>
        <p:nvPr/>
      </p:nvGrpSpPr>
      <p:grpSpPr>
        <a:xfrm>
          <a:off x="0" y="0"/>
          <a:ext cx="0" cy="0"/>
          <a:chOff x="0" y="0"/>
          <a:chExt cx="0" cy="0"/>
        </a:xfrm>
      </p:grpSpPr>
      <p:pic>
        <p:nvPicPr>
          <p:cNvPr id="187" name="Google Shape;187;p3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8" name="Google Shape;188;p33"/>
          <p:cNvPicPr preferRelativeResize="0"/>
          <p:nvPr/>
        </p:nvPicPr>
        <p:blipFill rotWithShape="1">
          <a:blip r:embed="rId3">
            <a:alphaModFix/>
          </a:blip>
          <a:srcRect b="0" l="0" r="0" t="0"/>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p:cSld name="CUSTOM_18">
    <p:bg>
      <p:bgPr>
        <a:solidFill>
          <a:srgbClr val="295269"/>
        </a:solidFill>
      </p:bgPr>
    </p:bg>
    <p:spTree>
      <p:nvGrpSpPr>
        <p:cNvPr id="189" name="Shape 189"/>
        <p:cNvGrpSpPr/>
        <p:nvPr/>
      </p:nvGrpSpPr>
      <p:grpSpPr>
        <a:xfrm>
          <a:off x="0" y="0"/>
          <a:ext cx="0" cy="0"/>
          <a:chOff x="0" y="0"/>
          <a:chExt cx="0" cy="0"/>
        </a:xfrm>
      </p:grpSpPr>
      <p:sp>
        <p:nvSpPr>
          <p:cNvPr id="190" name="Google Shape;190;p34"/>
          <p:cNvSpPr/>
          <p:nvPr/>
        </p:nvSpPr>
        <p:spPr>
          <a:xfrm>
            <a:off x="469021" y="2179413"/>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THANKS!</a:t>
            </a:r>
            <a:endParaRPr b="0" i="0" sz="1000" u="none" cap="none" strike="noStrike">
              <a:solidFill>
                <a:schemeClr val="lt1"/>
              </a:solidFill>
              <a:latin typeface="Dosis"/>
              <a:ea typeface="Dosis"/>
              <a:cs typeface="Dosis"/>
              <a:sym typeface="Dosis"/>
            </a:endParaRPr>
          </a:p>
        </p:txBody>
      </p:sp>
      <p:sp>
        <p:nvSpPr>
          <p:cNvPr id="191" name="Google Shape;191;p34"/>
          <p:cNvSpPr/>
          <p:nvPr/>
        </p:nvSpPr>
        <p:spPr>
          <a:xfrm>
            <a:off x="2676525" y="3243775"/>
            <a:ext cx="3790948" cy="6615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SzPts val="1400"/>
              <a:buFont typeface="Arial"/>
              <a:buNone/>
            </a:pPr>
            <a:r>
              <a:rPr b="0" i="0" lang="en" sz="1400" u="none" cap="none" strike="noStrike">
                <a:solidFill>
                  <a:schemeClr val="lt1"/>
                </a:solidFill>
                <a:latin typeface="Dosis"/>
                <a:ea typeface="Dosis"/>
                <a:cs typeface="Dosis"/>
                <a:sym typeface="Dosis"/>
              </a:rPr>
              <a:t>Zach Sims   </a:t>
            </a:r>
            <a:endParaRPr b="0" i="0" sz="14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@zsims   </a:t>
            </a:r>
            <a:endParaRPr b="0" i="0" sz="12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zach@codecademy.com</a:t>
            </a:r>
            <a:endParaRPr b="0" i="0" sz="1200" u="none" cap="none" strike="noStrike">
              <a:solidFill>
                <a:srgbClr val="BCBEC0"/>
              </a:solidFill>
              <a:latin typeface="Dosis"/>
              <a:ea typeface="Dosis"/>
              <a:cs typeface="Dosis"/>
              <a:sym typeface="Dosis"/>
            </a:endParaRPr>
          </a:p>
        </p:txBody>
      </p:sp>
      <p:pic>
        <p:nvPicPr>
          <p:cNvPr id="192" name="Google Shape;192;p34"/>
          <p:cNvPicPr preferRelativeResize="0"/>
          <p:nvPr/>
        </p:nvPicPr>
        <p:blipFill rotWithShape="1">
          <a:blip r:embed="rId2">
            <a:alphaModFix/>
          </a:blip>
          <a:srcRect b="0" l="0" r="0" t="0"/>
          <a:stretch/>
        </p:blipFill>
        <p:spPr>
          <a:xfrm>
            <a:off x="3890566" y="1496600"/>
            <a:ext cx="1362880" cy="286626"/>
          </a:xfrm>
          <a:prstGeom prst="rect">
            <a:avLst/>
          </a:prstGeom>
          <a:noFill/>
          <a:ln>
            <a:noFill/>
          </a:ln>
        </p:spPr>
      </p:pic>
      <p:sp>
        <p:nvSpPr>
          <p:cNvPr id="193" name="Google Shape;193;p34"/>
          <p:cNvSpPr/>
          <p:nvPr/>
        </p:nvSpPr>
        <p:spPr>
          <a:xfrm>
            <a:off x="2676525" y="4634425"/>
            <a:ext cx="3790948" cy="3472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C8CACB"/>
              </a:buClr>
              <a:buSzPts val="1200"/>
              <a:buFont typeface="Arial"/>
              <a:buNone/>
            </a:pPr>
            <a:r>
              <a:rPr b="0" i="0" lang="en" sz="1200" u="none" cap="none" strike="noStrike">
                <a:solidFill>
                  <a:srgbClr val="C8CACB"/>
                </a:solidFill>
                <a:latin typeface="Dosis"/>
                <a:ea typeface="Dosis"/>
                <a:cs typeface="Dosis"/>
                <a:sym typeface="Dosis"/>
              </a:rPr>
              <a:t>WE’RE HIRING:</a:t>
            </a:r>
            <a:r>
              <a:rPr b="0" i="0" lang="en" sz="1200" u="none" cap="none" strike="noStrike">
                <a:solidFill>
                  <a:srgbClr val="F4F5F5"/>
                </a:solidFill>
                <a:latin typeface="Dosis"/>
                <a:ea typeface="Dosis"/>
                <a:cs typeface="Dosis"/>
                <a:sym typeface="Dosis"/>
              </a:rPr>
              <a:t> </a:t>
            </a:r>
            <a:r>
              <a:rPr b="0" i="0" lang="en" sz="1200" u="none" cap="none" strike="noStrike">
                <a:solidFill>
                  <a:srgbClr val="FA726E"/>
                </a:solidFill>
                <a:latin typeface="Dosis"/>
                <a:ea typeface="Dosis"/>
                <a:cs typeface="Dosis"/>
                <a:sym typeface="Dosis"/>
              </a:rPr>
              <a:t>http://www.codecademy.com/about/jobs</a:t>
            </a:r>
            <a:endParaRPr b="0" i="0" sz="1200" u="none" cap="none" strike="noStrike">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t/>
            </a:r>
            <a:endParaRPr b="0" i="0" sz="12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1">
    <p:spTree>
      <p:nvGrpSpPr>
        <p:cNvPr id="194" name="Shape 194"/>
        <p:cNvGrpSpPr/>
        <p:nvPr/>
      </p:nvGrpSpPr>
      <p:grpSpPr>
        <a:xfrm>
          <a:off x="0" y="0"/>
          <a:ext cx="0" cy="0"/>
          <a:chOff x="0" y="0"/>
          <a:chExt cx="0" cy="0"/>
        </a:xfrm>
      </p:grpSpPr>
      <p:cxnSp>
        <p:nvCxnSpPr>
          <p:cNvPr id="195" name="Google Shape;195;p35"/>
          <p:cNvCxnSpPr/>
          <p:nvPr/>
        </p:nvCxnSpPr>
        <p:spPr>
          <a:xfrm>
            <a:off x="3811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6" name="Google Shape;196;p35"/>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Q2</a:t>
            </a:r>
            <a:endParaRPr b="0" i="0" sz="900" u="none" cap="none" strike="noStrike">
              <a:solidFill>
                <a:srgbClr val="000000"/>
              </a:solidFill>
              <a:latin typeface="Dosis"/>
              <a:ea typeface="Dosis"/>
              <a:cs typeface="Dosis"/>
              <a:sym typeface="Dosis"/>
            </a:endParaRPr>
          </a:p>
        </p:txBody>
      </p:sp>
      <p:cxnSp>
        <p:nvCxnSpPr>
          <p:cNvPr id="197" name="Google Shape;197;p35"/>
          <p:cNvCxnSpPr/>
          <p:nvPr/>
        </p:nvCxnSpPr>
        <p:spPr>
          <a:xfrm>
            <a:off x="3202338"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8" name="Google Shape;198;p35"/>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Q3</a:t>
            </a:r>
            <a:endParaRPr b="0" i="0" sz="900" u="none" cap="none" strike="noStrike">
              <a:solidFill>
                <a:srgbClr val="000000"/>
              </a:solidFill>
              <a:latin typeface="Dosis"/>
              <a:ea typeface="Dosis"/>
              <a:cs typeface="Dosis"/>
              <a:sym typeface="Dosis"/>
            </a:endParaRPr>
          </a:p>
        </p:txBody>
      </p:sp>
      <p:cxnSp>
        <p:nvCxnSpPr>
          <p:cNvPr id="199" name="Google Shape;199;p35"/>
          <p:cNvCxnSpPr/>
          <p:nvPr/>
        </p:nvCxnSpPr>
        <p:spPr>
          <a:xfrm>
            <a:off x="60235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200" name="Google Shape;200;p35"/>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Q4</a:t>
            </a:r>
            <a:endParaRPr b="0" i="0" sz="900" u="none" cap="none" strike="noStrike">
              <a:solidFill>
                <a:srgbClr val="000000"/>
              </a:solidFill>
              <a:latin typeface="Dosis"/>
              <a:ea typeface="Dosis"/>
              <a:cs typeface="Dosis"/>
              <a:sym typeface="Dosis"/>
            </a:endParaRPr>
          </a:p>
        </p:txBody>
      </p:sp>
      <p:cxnSp>
        <p:nvCxnSpPr>
          <p:cNvPr id="201" name="Google Shape;201;p35"/>
          <p:cNvCxnSpPr/>
          <p:nvPr/>
        </p:nvCxnSpPr>
        <p:spPr>
          <a:xfrm>
            <a:off x="3811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2" name="Google Shape;202;p35"/>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July</a:t>
            </a:r>
            <a:endParaRPr b="0" i="0" sz="900" u="none" cap="none" strike="noStrike">
              <a:solidFill>
                <a:srgbClr val="B7B7B7"/>
              </a:solidFill>
              <a:latin typeface="Dosis"/>
              <a:ea typeface="Dosis"/>
              <a:cs typeface="Dosis"/>
              <a:sym typeface="Dosis"/>
            </a:endParaRPr>
          </a:p>
        </p:txBody>
      </p:sp>
      <p:sp>
        <p:nvSpPr>
          <p:cNvPr id="203" name="Google Shape;203;p35"/>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August</a:t>
            </a:r>
            <a:endParaRPr b="0" i="0" sz="900" u="none" cap="none" strike="noStrike">
              <a:solidFill>
                <a:srgbClr val="B7B7B7"/>
              </a:solidFill>
              <a:latin typeface="Dosis"/>
              <a:ea typeface="Dosis"/>
              <a:cs typeface="Dosis"/>
              <a:sym typeface="Dosis"/>
            </a:endParaRPr>
          </a:p>
        </p:txBody>
      </p:sp>
      <p:cxnSp>
        <p:nvCxnSpPr>
          <p:cNvPr id="204" name="Google Shape;204;p35"/>
          <p:cNvCxnSpPr/>
          <p:nvPr/>
        </p:nvCxnSpPr>
        <p:spPr>
          <a:xfrm>
            <a:off x="1326506"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5" name="Google Shape;205;p35"/>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September</a:t>
            </a:r>
            <a:endParaRPr b="0" i="0" sz="900" u="none" cap="none" strike="noStrike">
              <a:solidFill>
                <a:srgbClr val="B7B7B7"/>
              </a:solidFill>
              <a:latin typeface="Dosis"/>
              <a:ea typeface="Dosis"/>
              <a:cs typeface="Dosis"/>
              <a:sym typeface="Dosis"/>
            </a:endParaRPr>
          </a:p>
        </p:txBody>
      </p:sp>
      <p:cxnSp>
        <p:nvCxnSpPr>
          <p:cNvPr id="206" name="Google Shape;206;p35"/>
          <p:cNvCxnSpPr/>
          <p:nvPr/>
        </p:nvCxnSpPr>
        <p:spPr>
          <a:xfrm>
            <a:off x="22736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07" name="Google Shape;207;p35"/>
          <p:cNvCxnSpPr/>
          <p:nvPr/>
        </p:nvCxnSpPr>
        <p:spPr>
          <a:xfrm>
            <a:off x="60235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8" name="Google Shape;208;p35"/>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January</a:t>
            </a:r>
            <a:endParaRPr b="0" i="0" sz="900" u="none" cap="none" strike="noStrike">
              <a:solidFill>
                <a:srgbClr val="B7B7B7"/>
              </a:solidFill>
              <a:latin typeface="Dosis"/>
              <a:ea typeface="Dosis"/>
              <a:cs typeface="Dosis"/>
              <a:sym typeface="Dosis"/>
            </a:endParaRPr>
          </a:p>
        </p:txBody>
      </p:sp>
      <p:sp>
        <p:nvSpPr>
          <p:cNvPr id="209" name="Google Shape;209;p35"/>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February</a:t>
            </a:r>
            <a:endParaRPr b="0" i="0" sz="900" u="none" cap="none" strike="noStrike">
              <a:solidFill>
                <a:srgbClr val="B7B7B7"/>
              </a:solidFill>
              <a:latin typeface="Dosis"/>
              <a:ea typeface="Dosis"/>
              <a:cs typeface="Dosis"/>
              <a:sym typeface="Dosis"/>
            </a:endParaRPr>
          </a:p>
        </p:txBody>
      </p:sp>
      <p:cxnSp>
        <p:nvCxnSpPr>
          <p:cNvPr id="210" name="Google Shape;210;p35"/>
          <p:cNvCxnSpPr/>
          <p:nvPr/>
        </p:nvCxnSpPr>
        <p:spPr>
          <a:xfrm>
            <a:off x="69689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1" name="Google Shape;211;p35"/>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March</a:t>
            </a:r>
            <a:endParaRPr b="0" i="0" sz="900" u="none" cap="none" strike="noStrike">
              <a:solidFill>
                <a:srgbClr val="B7B7B7"/>
              </a:solidFill>
              <a:latin typeface="Dosis"/>
              <a:ea typeface="Dosis"/>
              <a:cs typeface="Dosis"/>
              <a:sym typeface="Dosis"/>
            </a:endParaRPr>
          </a:p>
        </p:txBody>
      </p:sp>
      <p:cxnSp>
        <p:nvCxnSpPr>
          <p:cNvPr id="212" name="Google Shape;212;p35"/>
          <p:cNvCxnSpPr/>
          <p:nvPr/>
        </p:nvCxnSpPr>
        <p:spPr>
          <a:xfrm>
            <a:off x="79160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3" name="Google Shape;213;p35"/>
          <p:cNvCxnSpPr/>
          <p:nvPr/>
        </p:nvCxnSpPr>
        <p:spPr>
          <a:xfrm>
            <a:off x="32023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4" name="Google Shape;214;p35"/>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October</a:t>
            </a:r>
            <a:endParaRPr b="0" i="0" sz="900" u="none" cap="none" strike="noStrike">
              <a:solidFill>
                <a:srgbClr val="B7B7B7"/>
              </a:solidFill>
              <a:latin typeface="Dosis"/>
              <a:ea typeface="Dosis"/>
              <a:cs typeface="Dosis"/>
              <a:sym typeface="Dosis"/>
            </a:endParaRPr>
          </a:p>
        </p:txBody>
      </p:sp>
      <p:sp>
        <p:nvSpPr>
          <p:cNvPr id="215" name="Google Shape;215;p35"/>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November</a:t>
            </a:r>
            <a:endParaRPr b="0" i="0" sz="900" u="none" cap="none" strike="noStrike">
              <a:solidFill>
                <a:srgbClr val="B7B7B7"/>
              </a:solidFill>
              <a:latin typeface="Dosis"/>
              <a:ea typeface="Dosis"/>
              <a:cs typeface="Dosis"/>
              <a:sym typeface="Dosis"/>
            </a:endParaRPr>
          </a:p>
        </p:txBody>
      </p:sp>
      <p:cxnSp>
        <p:nvCxnSpPr>
          <p:cNvPr id="216" name="Google Shape;216;p35"/>
          <p:cNvCxnSpPr/>
          <p:nvPr/>
        </p:nvCxnSpPr>
        <p:spPr>
          <a:xfrm>
            <a:off x="41477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7" name="Google Shape;217;p35"/>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December</a:t>
            </a:r>
            <a:endParaRPr b="0" i="0" sz="900" u="none" cap="none" strike="noStrike">
              <a:solidFill>
                <a:srgbClr val="B7B7B7"/>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B7B7B7"/>
              </a:solidFill>
              <a:latin typeface="Dosis"/>
              <a:ea typeface="Dosis"/>
              <a:cs typeface="Dosis"/>
              <a:sym typeface="Dosis"/>
            </a:endParaRPr>
          </a:p>
        </p:txBody>
      </p:sp>
      <p:cxnSp>
        <p:nvCxnSpPr>
          <p:cNvPr id="218" name="Google Shape;218;p35"/>
          <p:cNvCxnSpPr/>
          <p:nvPr/>
        </p:nvCxnSpPr>
        <p:spPr>
          <a:xfrm>
            <a:off x="50948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9" name="Google Shape;219;p35"/>
          <p:cNvCxnSpPr/>
          <p:nvPr/>
        </p:nvCxnSpPr>
        <p:spPr>
          <a:xfrm>
            <a:off x="3202338"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0" name="Google Shape;220;p35"/>
          <p:cNvCxnSpPr/>
          <p:nvPr/>
        </p:nvCxnSpPr>
        <p:spPr>
          <a:xfrm>
            <a:off x="6023550"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1" name="Google Shape;221;p35"/>
          <p:cNvCxnSpPr/>
          <p:nvPr/>
        </p:nvCxnSpPr>
        <p:spPr>
          <a:xfrm>
            <a:off x="381150" y="977325"/>
            <a:ext cx="0" cy="2893500"/>
          </a:xfrm>
          <a:prstGeom prst="straightConnector1">
            <a:avLst/>
          </a:prstGeom>
          <a:noFill/>
          <a:ln cap="flat" cmpd="sng" w="9525">
            <a:solidFill>
              <a:srgbClr val="939598"/>
            </a:solidFill>
            <a:prstDash val="dot"/>
            <a:round/>
            <a:headEnd len="sm" w="sm" type="none"/>
            <a:tailEnd len="sm" w="sm" type="none"/>
          </a:ln>
        </p:spPr>
      </p:cxnSp>
      <p:sp>
        <p:nvSpPr>
          <p:cNvPr id="222" name="Google Shape;222;p35"/>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Spec definition</a:t>
            </a:r>
            <a:endParaRPr b="0" i="0" sz="1000" u="none" cap="none" strike="noStrike">
              <a:solidFill>
                <a:srgbClr val="666666"/>
              </a:solidFill>
              <a:latin typeface="Dosis"/>
              <a:ea typeface="Dosis"/>
              <a:cs typeface="Dosis"/>
              <a:sym typeface="Dosis"/>
            </a:endParaRPr>
          </a:p>
        </p:txBody>
      </p:sp>
      <p:sp>
        <p:nvSpPr>
          <p:cNvPr id="223" name="Google Shape;223;p35"/>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Evaluate, and build</a:t>
            </a:r>
            <a:endParaRPr b="0" i="0" sz="1000" u="none" cap="none" strike="noStrike">
              <a:solidFill>
                <a:srgbClr val="666666"/>
              </a:solidFill>
              <a:latin typeface="Dosis"/>
              <a:ea typeface="Dosis"/>
              <a:cs typeface="Dosis"/>
              <a:sym typeface="Dosis"/>
            </a:endParaRPr>
          </a:p>
        </p:txBody>
      </p:sp>
      <p:sp>
        <p:nvSpPr>
          <p:cNvPr id="224" name="Google Shape;224;p35"/>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non-US app store?</a:t>
            </a:r>
            <a:endParaRPr b="0" i="0" sz="1000" u="none" cap="none" strike="noStrike">
              <a:solidFill>
                <a:srgbClr val="666666"/>
              </a:solidFill>
              <a:latin typeface="Dosis"/>
              <a:ea typeface="Dosis"/>
              <a:cs typeface="Dosis"/>
              <a:sym typeface="Dosis"/>
            </a:endParaRPr>
          </a:p>
        </p:txBody>
      </p:sp>
      <p:sp>
        <p:nvSpPr>
          <p:cNvPr id="225" name="Google Shape;225;p35"/>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LTP 1+2 francine release</a:t>
            </a:r>
            <a:endParaRPr b="0" i="0" sz="1000" u="none" cap="none" strike="noStrike">
              <a:solidFill>
                <a:srgbClr val="FFFFFF"/>
              </a:solidFill>
              <a:latin typeface="Dosis"/>
              <a:ea typeface="Dosis"/>
              <a:cs typeface="Dosis"/>
              <a:sym typeface="Dosis"/>
            </a:endParaRPr>
          </a:p>
        </p:txBody>
      </p:sp>
      <p:sp>
        <p:nvSpPr>
          <p:cNvPr id="226" name="Google Shape;226;p35"/>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final release</a:t>
            </a:r>
            <a:endParaRPr b="0" i="0" sz="1000" u="none" cap="none" strike="noStrike">
              <a:solidFill>
                <a:srgbClr val="FFFFFF"/>
              </a:solidFill>
              <a:latin typeface="Dosis"/>
              <a:ea typeface="Dosis"/>
              <a:cs typeface="Dosis"/>
              <a:sym typeface="Dosis"/>
            </a:endParaRPr>
          </a:p>
        </p:txBody>
      </p:sp>
      <p:sp>
        <p:nvSpPr>
          <p:cNvPr id="227" name="Google Shape;227;p35"/>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HT: 100 interviews</a:t>
            </a:r>
            <a:endParaRPr b="0" i="0" sz="1000" u="none" cap="none" strike="noStrike">
              <a:solidFill>
                <a:srgbClr val="FFFFFF"/>
              </a:solidFill>
              <a:latin typeface="Dosis"/>
              <a:ea typeface="Dosis"/>
              <a:cs typeface="Dosis"/>
              <a:sym typeface="Dosis"/>
            </a:endParaRPr>
          </a:p>
        </p:txBody>
      </p:sp>
      <p:sp>
        <p:nvSpPr>
          <p:cNvPr id="228" name="Google Shape;228;p35"/>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hireability funnel + integration?</a:t>
            </a:r>
            <a:endParaRPr b="0" i="0" sz="1000" u="none" cap="none" strike="noStrike">
              <a:solidFill>
                <a:srgbClr val="FFFFFF"/>
              </a:solidFill>
              <a:latin typeface="Dosis"/>
              <a:ea typeface="Dosis"/>
              <a:cs typeface="Dosis"/>
              <a:sym typeface="Dosis"/>
            </a:endParaRPr>
          </a:p>
        </p:txBody>
      </p:sp>
      <p:sp>
        <p:nvSpPr>
          <p:cNvPr id="229" name="Google Shape;229;p35"/>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Peer Code Review</a:t>
            </a:r>
            <a:endParaRPr b="0" i="0" sz="1000" u="none" cap="none" strike="noStrike">
              <a:solidFill>
                <a:srgbClr val="FFFFFF"/>
              </a:solidFill>
              <a:latin typeface="Dosis"/>
              <a:ea typeface="Dosis"/>
              <a:cs typeface="Dosis"/>
              <a:sym typeface="Dosis"/>
            </a:endParaRPr>
          </a:p>
        </p:txBody>
      </p:sp>
      <p:sp>
        <p:nvSpPr>
          <p:cNvPr id="230" name="Google Shape;230;p35"/>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Guidance Counselor</a:t>
            </a:r>
            <a:endParaRPr b="0" i="0" sz="1000" u="none" cap="none" strike="noStrike">
              <a:solidFill>
                <a:srgbClr val="FFFFFF"/>
              </a:solidFill>
              <a:latin typeface="Dosis"/>
              <a:ea typeface="Dosis"/>
              <a:cs typeface="Dosis"/>
              <a:sym typeface="Dosis"/>
            </a:endParaRPr>
          </a:p>
        </p:txBody>
      </p:sp>
      <p:sp>
        <p:nvSpPr>
          <p:cNvPr id="231" name="Google Shape;231;p35"/>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Deliver to US app store</a:t>
            </a:r>
            <a:endParaRPr b="0" i="0" sz="1000" u="none" cap="none" strike="noStrike">
              <a:solidFill>
                <a:srgbClr val="666666"/>
              </a:solidFill>
              <a:latin typeface="Dosis"/>
              <a:ea typeface="Dosis"/>
              <a:cs typeface="Dosis"/>
              <a:sym typeface="Dosis"/>
            </a:endParaRPr>
          </a:p>
        </p:txBody>
      </p:sp>
      <p:cxnSp>
        <p:nvCxnSpPr>
          <p:cNvPr id="232" name="Google Shape;232;p35"/>
          <p:cNvCxnSpPr/>
          <p:nvPr/>
        </p:nvCxnSpPr>
        <p:spPr>
          <a:xfrm>
            <a:off x="8813875" y="977325"/>
            <a:ext cx="0" cy="2893500"/>
          </a:xfrm>
          <a:prstGeom prst="straightConnector1">
            <a:avLst/>
          </a:prstGeom>
          <a:noFill/>
          <a:ln cap="flat" cmpd="sng" w="9525">
            <a:solidFill>
              <a:srgbClr val="939598"/>
            </a:solidFill>
            <a:prstDash val="dot"/>
            <a:round/>
            <a:headEnd len="sm" w="sm" type="none"/>
            <a:tailEnd len="sm" w="sm" type="none"/>
          </a:ln>
        </p:spPr>
      </p:cxnSp>
      <p:sp>
        <p:nvSpPr>
          <p:cNvPr id="233" name="Google Shape;233;p35"/>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5"/>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95269"/>
                </a:solidFill>
                <a:latin typeface="Dosis"/>
                <a:ea typeface="Dosis"/>
                <a:cs typeface="Dosis"/>
                <a:sym typeface="Dosis"/>
              </a:rPr>
              <a:t>LTP3</a:t>
            </a:r>
            <a:endParaRPr b="0" i="0" sz="1100" u="none" cap="none" strike="noStrike">
              <a:solidFill>
                <a:srgbClr val="295269"/>
              </a:solidFill>
              <a:latin typeface="Dosis"/>
              <a:ea typeface="Dosis"/>
              <a:cs typeface="Dosis"/>
              <a:sym typeface="Dosis"/>
            </a:endParaRPr>
          </a:p>
        </p:txBody>
      </p:sp>
      <p:sp>
        <p:nvSpPr>
          <p:cNvPr id="235" name="Google Shape;235;p35"/>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AB1D3"/>
                </a:solidFill>
                <a:latin typeface="Dosis"/>
                <a:ea typeface="Dosis"/>
                <a:cs typeface="Dosis"/>
                <a:sym typeface="Dosis"/>
              </a:rPr>
              <a:t>Community + $</a:t>
            </a:r>
            <a:endParaRPr b="0" i="0" sz="1100" u="none" cap="none" strike="noStrike">
              <a:solidFill>
                <a:srgbClr val="6AB1D3"/>
              </a:solidFill>
              <a:latin typeface="Dosis"/>
              <a:ea typeface="Dosis"/>
              <a:cs typeface="Dosis"/>
              <a:sym typeface="Dosis"/>
            </a:endParaRPr>
          </a:p>
        </p:txBody>
      </p:sp>
      <p:sp>
        <p:nvSpPr>
          <p:cNvPr id="236" name="Google Shape;236;p35"/>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5"/>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0D7C1"/>
                </a:solidFill>
                <a:latin typeface="Dosis"/>
                <a:ea typeface="Dosis"/>
                <a:cs typeface="Dosis"/>
                <a:sym typeface="Dosis"/>
              </a:rPr>
              <a:t>Mobile</a:t>
            </a:r>
            <a:endParaRPr b="0" i="0" sz="1100" u="none" cap="none" strike="noStrike">
              <a:solidFill>
                <a:srgbClr val="40D7C1"/>
              </a:solidFill>
              <a:latin typeface="Dosis"/>
              <a:ea typeface="Dosis"/>
              <a:cs typeface="Dosis"/>
              <a:sym typeface="Dosis"/>
            </a:endParaRPr>
          </a:p>
        </p:txBody>
      </p:sp>
      <p:sp>
        <p:nvSpPr>
          <p:cNvPr id="238" name="Google Shape;238;p35"/>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35"/>
          <p:cNvCxnSpPr/>
          <p:nvPr/>
        </p:nvCxnSpPr>
        <p:spPr>
          <a:xfrm>
            <a:off x="381150" y="3849525"/>
            <a:ext cx="8435100" cy="0"/>
          </a:xfrm>
          <a:prstGeom prst="straightConnector1">
            <a:avLst/>
          </a:prstGeom>
          <a:noFill/>
          <a:ln cap="flat" cmpd="sng" w="9525">
            <a:solidFill>
              <a:srgbClr val="939598"/>
            </a:solidFill>
            <a:prstDash val="dot"/>
            <a:round/>
            <a:headEnd len="sm" w="sm" type="none"/>
            <a:tailEnd len="sm" w="sm" type="none"/>
          </a:ln>
        </p:spPr>
      </p:cxnSp>
      <p:cxnSp>
        <p:nvCxnSpPr>
          <p:cNvPr id="240" name="Google Shape;240;p35"/>
          <p:cNvCxnSpPr/>
          <p:nvPr/>
        </p:nvCxnSpPr>
        <p:spPr>
          <a:xfrm>
            <a:off x="381150" y="977325"/>
            <a:ext cx="8435100" cy="0"/>
          </a:xfrm>
          <a:prstGeom prst="straightConnector1">
            <a:avLst/>
          </a:prstGeom>
          <a:noFill/>
          <a:ln cap="flat" cmpd="sng" w="9525">
            <a:solidFill>
              <a:srgbClr val="939598"/>
            </a:solidFill>
            <a:prstDash val="dot"/>
            <a:round/>
            <a:headEnd len="sm" w="sm" type="none"/>
            <a:tailEnd len="sm" w="sm" type="none"/>
          </a:ln>
        </p:spPr>
      </p:cxnSp>
      <p:cxnSp>
        <p:nvCxnSpPr>
          <p:cNvPr id="241" name="Google Shape;241;p35"/>
          <p:cNvCxnSpPr/>
          <p:nvPr/>
        </p:nvCxnSpPr>
        <p:spPr>
          <a:xfrm>
            <a:off x="381150" y="2017875"/>
            <a:ext cx="8435100" cy="0"/>
          </a:xfrm>
          <a:prstGeom prst="straightConnector1">
            <a:avLst/>
          </a:prstGeom>
          <a:noFill/>
          <a:ln cap="flat" cmpd="sng" w="9525">
            <a:solidFill>
              <a:srgbClr val="939598"/>
            </a:solidFill>
            <a:prstDash val="dot"/>
            <a:round/>
            <a:headEnd len="sm" w="sm" type="none"/>
            <a:tailEnd len="sm" w="sm" type="none"/>
          </a:ln>
        </p:spPr>
      </p:cxnSp>
      <p:cxnSp>
        <p:nvCxnSpPr>
          <p:cNvPr id="242" name="Google Shape;242;p35"/>
          <p:cNvCxnSpPr/>
          <p:nvPr/>
        </p:nvCxnSpPr>
        <p:spPr>
          <a:xfrm>
            <a:off x="381150" y="2987150"/>
            <a:ext cx="8435100" cy="0"/>
          </a:xfrm>
          <a:prstGeom prst="straightConnector1">
            <a:avLst/>
          </a:prstGeom>
          <a:noFill/>
          <a:ln cap="flat" cmpd="sng" w="9525">
            <a:solidFill>
              <a:srgbClr val="939598"/>
            </a:solidFill>
            <a:prstDash val="dot"/>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 name="Shape 251"/>
        <p:cNvGrpSpPr/>
        <p:nvPr/>
      </p:nvGrpSpPr>
      <p:grpSpPr>
        <a:xfrm>
          <a:off x="0" y="0"/>
          <a:ext cx="0" cy="0"/>
          <a:chOff x="0" y="0"/>
          <a:chExt cx="0" cy="0"/>
        </a:xfrm>
      </p:grpSpPr>
      <p:sp>
        <p:nvSpPr>
          <p:cNvPr id="252" name="Google Shape;252;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3" name="Google Shape;253;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4" name="Google Shape;25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7" name="Google Shape;2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0" name="Google Shape;260;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1" name="Google Shape;261;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2" name="Google Shape;26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5" name="Google Shape;26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6" name="Shape 266"/>
        <p:cNvGrpSpPr/>
        <p:nvPr/>
      </p:nvGrpSpPr>
      <p:grpSpPr>
        <a:xfrm>
          <a:off x="0" y="0"/>
          <a:ext cx="0" cy="0"/>
          <a:chOff x="0" y="0"/>
          <a:chExt cx="0" cy="0"/>
        </a:xfrm>
      </p:grpSpPr>
      <p:sp>
        <p:nvSpPr>
          <p:cNvPr id="267" name="Google Shape;267;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8" name="Google Shape;268;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9" name="Google Shape;2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0" name="Shape 270"/>
        <p:cNvGrpSpPr/>
        <p:nvPr/>
      </p:nvGrpSpPr>
      <p:grpSpPr>
        <a:xfrm>
          <a:off x="0" y="0"/>
          <a:ext cx="0" cy="0"/>
          <a:chOff x="0" y="0"/>
          <a:chExt cx="0" cy="0"/>
        </a:xfrm>
      </p:grpSpPr>
      <p:sp>
        <p:nvSpPr>
          <p:cNvPr id="271" name="Google Shape;271;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2" name="Google Shape;27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6" name="Google Shape;276;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7" name="Google Shape;277;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8" name="Google Shape;27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9" name="Shape 279"/>
        <p:cNvGrpSpPr/>
        <p:nvPr/>
      </p:nvGrpSpPr>
      <p:grpSpPr>
        <a:xfrm>
          <a:off x="0" y="0"/>
          <a:ext cx="0" cy="0"/>
          <a:chOff x="0" y="0"/>
          <a:chExt cx="0" cy="0"/>
        </a:xfrm>
      </p:grpSpPr>
      <p:sp>
        <p:nvSpPr>
          <p:cNvPr id="280" name="Google Shape;280;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81" name="Google Shape;28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2" name="Shape 282"/>
        <p:cNvGrpSpPr/>
        <p:nvPr/>
      </p:nvGrpSpPr>
      <p:grpSpPr>
        <a:xfrm>
          <a:off x="0" y="0"/>
          <a:ext cx="0" cy="0"/>
          <a:chOff x="0" y="0"/>
          <a:chExt cx="0" cy="0"/>
        </a:xfrm>
      </p:grpSpPr>
      <p:sp>
        <p:nvSpPr>
          <p:cNvPr id="283" name="Google Shape;283;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85" name="Google Shape;28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 name="Shape 286"/>
        <p:cNvGrpSpPr/>
        <p:nvPr/>
      </p:nvGrpSpPr>
      <p:grpSpPr>
        <a:xfrm>
          <a:off x="0" y="0"/>
          <a:ext cx="0" cy="0"/>
          <a:chOff x="0" y="0"/>
          <a:chExt cx="0" cy="0"/>
        </a:xfrm>
      </p:grpSpPr>
      <p:sp>
        <p:nvSpPr>
          <p:cNvPr id="287" name="Google Shape;28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3.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5" name="Google Shape;245;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269"/>
        </a:solidFill>
      </p:bgPr>
    </p:bg>
    <p:spTree>
      <p:nvGrpSpPr>
        <p:cNvPr id="291" name="Shape 291"/>
        <p:cNvGrpSpPr/>
        <p:nvPr/>
      </p:nvGrpSpPr>
      <p:grpSpPr>
        <a:xfrm>
          <a:off x="0" y="0"/>
          <a:ext cx="0" cy="0"/>
          <a:chOff x="0" y="0"/>
          <a:chExt cx="0" cy="0"/>
        </a:xfrm>
      </p:grpSpPr>
      <p:sp>
        <p:nvSpPr>
          <p:cNvPr id="292" name="Google Shape;292;p48"/>
          <p:cNvSpPr/>
          <p:nvPr/>
        </p:nvSpPr>
        <p:spPr>
          <a:xfrm>
            <a:off x="466813" y="2613050"/>
            <a:ext cx="8210374" cy="156146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lang="en" sz="4900">
                <a:solidFill>
                  <a:schemeClr val="lt1"/>
                </a:solidFill>
                <a:latin typeface="Roboto Black"/>
                <a:ea typeface="Roboto Black"/>
                <a:cs typeface="Roboto Black"/>
                <a:sym typeface="Roboto Black"/>
              </a:rPr>
              <a:t>Marketing Funnels Analysis</a:t>
            </a:r>
            <a:endParaRPr b="0" i="0" sz="21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Gabriel Molina</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March 9, 2022</a:t>
            </a:r>
            <a:endParaRPr b="0" i="0" sz="2800" u="none" cap="none" strike="noStrike">
              <a:solidFill>
                <a:srgbClr val="EFEFEF"/>
              </a:solidFill>
              <a:latin typeface="Roboto Thin"/>
              <a:ea typeface="Roboto Thin"/>
              <a:cs typeface="Roboto Thin"/>
              <a:sym typeface="Roboto Thin"/>
            </a:endParaRPr>
          </a:p>
        </p:txBody>
      </p:sp>
      <p:pic>
        <p:nvPicPr>
          <p:cNvPr id="293" name="Google Shape;293;p48" title="warbyparker"/>
          <p:cNvPicPr preferRelativeResize="0"/>
          <p:nvPr/>
        </p:nvPicPr>
        <p:blipFill rotWithShape="1">
          <a:blip r:embed="rId3">
            <a:alphaModFix/>
          </a:blip>
          <a:srcRect b="41903" l="10822" r="8107" t="41207"/>
          <a:stretch/>
        </p:blipFill>
        <p:spPr>
          <a:xfrm>
            <a:off x="466825" y="244725"/>
            <a:ext cx="2669775" cy="55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nvSpPr>
        <p:spPr>
          <a:xfrm>
            <a:off x="311700" y="1402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1</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Survey Improvements</a:t>
            </a:r>
            <a:endParaRPr b="1" i="0" sz="2400" u="none" cap="none" strike="noStrike">
              <a:solidFill>
                <a:srgbClr val="295269"/>
              </a:solidFill>
              <a:latin typeface="Roboto"/>
              <a:ea typeface="Roboto"/>
              <a:cs typeface="Roboto"/>
              <a:sym typeface="Roboto"/>
            </a:endParaRPr>
          </a:p>
        </p:txBody>
      </p:sp>
      <p:sp>
        <p:nvSpPr>
          <p:cNvPr id="352" name="Google Shape;352;p57"/>
          <p:cNvSpPr txBox="1"/>
          <p:nvPr/>
        </p:nvSpPr>
        <p:spPr>
          <a:xfrm>
            <a:off x="177975" y="1048925"/>
            <a:ext cx="4920900" cy="38478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In order to improve our survey conversion, we need to adjust questions 3 and 5.</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b="1" lang="en" sz="1200">
                <a:latin typeface="Roboto"/>
                <a:ea typeface="Roboto"/>
                <a:cs typeface="Roboto"/>
                <a:sym typeface="Roboto"/>
              </a:rPr>
              <a:t>Question 3:</a:t>
            </a:r>
            <a:endParaRPr b="1"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Make sure our full </a:t>
            </a:r>
            <a:r>
              <a:rPr lang="en" sz="1200">
                <a:latin typeface="Roboto"/>
                <a:ea typeface="Roboto"/>
                <a:cs typeface="Roboto"/>
                <a:sym typeface="Roboto"/>
              </a:rPr>
              <a:t>selection</a:t>
            </a:r>
            <a:r>
              <a:rPr lang="en" sz="1200">
                <a:latin typeface="Roboto"/>
                <a:ea typeface="Roboto"/>
                <a:cs typeface="Roboto"/>
                <a:sym typeface="Roboto"/>
              </a:rPr>
              <a:t> of shapes is available and portrayed well with high-quality images.</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Consider offering new or different shapes.</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b="1" lang="en" sz="1200">
                <a:latin typeface="Roboto"/>
                <a:ea typeface="Roboto"/>
                <a:cs typeface="Roboto"/>
                <a:sym typeface="Roboto"/>
              </a:rPr>
              <a:t>Question 5:</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Is this information really needed? If not, we can remove the question entirely.</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Otherwise, clarify what information is really needed.</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Can we change it to a “Yes” or “No” question by asking if they have had an eye exam in the last year?</a:t>
            </a:r>
            <a:endParaRPr sz="1200">
              <a:latin typeface="Roboto"/>
              <a:ea typeface="Roboto"/>
              <a:cs typeface="Roboto"/>
              <a:sym typeface="Roboto"/>
            </a:endParaRPr>
          </a:p>
        </p:txBody>
      </p:sp>
      <p:graphicFrame>
        <p:nvGraphicFramePr>
          <p:cNvPr id="353" name="Google Shape;353;p57"/>
          <p:cNvGraphicFramePr/>
          <p:nvPr/>
        </p:nvGraphicFramePr>
        <p:xfrm>
          <a:off x="5222750" y="1048950"/>
          <a:ext cx="3000000" cy="3000000"/>
        </p:xfrm>
        <a:graphic>
          <a:graphicData uri="http://schemas.openxmlformats.org/drawingml/2006/table">
            <a:tbl>
              <a:tblPr>
                <a:noFill/>
                <a:tableStyleId>{CA1EF5E4-D623-4C4B-9A68-F049A5205C13}</a:tableStyleId>
              </a:tblPr>
              <a:tblGrid>
                <a:gridCol w="1547275"/>
                <a:gridCol w="1058275"/>
                <a:gridCol w="1142800"/>
              </a:tblGrid>
              <a:tr h="714625">
                <a:tc>
                  <a:txBody>
                    <a:bodyPr/>
                    <a:lstStyle/>
                    <a:p>
                      <a:pPr indent="0" lvl="0" marL="0" marR="0" rtl="0" algn="l">
                        <a:lnSpc>
                          <a:spcPct val="100000"/>
                        </a:lnSpc>
                        <a:spcBef>
                          <a:spcPts val="0"/>
                        </a:spcBef>
                        <a:spcAft>
                          <a:spcPts val="0"/>
                        </a:spcAft>
                        <a:buClr>
                          <a:srgbClr val="000000"/>
                        </a:buClr>
                        <a:buSzPts val="1000"/>
                        <a:buFont typeface="Arial"/>
                        <a:buNone/>
                      </a:pPr>
                      <a:r>
                        <a:rPr b="1" lang="en" sz="1300">
                          <a:solidFill>
                            <a:srgbClr val="FFFFFF"/>
                          </a:solidFill>
                        </a:rPr>
                        <a:t>Question</a:t>
                      </a:r>
                      <a:endParaRPr b="1" sz="1300" u="none" cap="none" strike="noStrike">
                        <a:solidFill>
                          <a:srgbClr val="FFFFFF"/>
                        </a:solidFill>
                      </a:endParaRPr>
                    </a:p>
                  </a:txBody>
                  <a:tcPr marT="91425" marB="91425" marR="91425" marL="91425" anchor="b">
                    <a:solidFill>
                      <a:srgbClr val="204056">
                        <a:alpha val="8235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300">
                          <a:solidFill>
                            <a:srgbClr val="FFFFFF"/>
                          </a:solidFill>
                        </a:rPr>
                        <a:t>Answer Count</a:t>
                      </a:r>
                      <a:endParaRPr b="1" sz="1300" u="none" cap="none" strike="noStrike">
                        <a:solidFill>
                          <a:srgbClr val="FFFFFF"/>
                        </a:solidFill>
                      </a:endParaRPr>
                    </a:p>
                  </a:txBody>
                  <a:tcPr marT="91425" marB="91425" marR="91425" marL="91425" anchor="b">
                    <a:solidFill>
                      <a:srgbClr val="204056">
                        <a:alpha val="8235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300">
                          <a:solidFill>
                            <a:srgbClr val="FFFFFF"/>
                          </a:solidFill>
                        </a:rPr>
                        <a:t>Conversion Rate</a:t>
                      </a:r>
                      <a:endParaRPr b="1" sz="1300" u="none" cap="none" strike="noStrike">
                        <a:solidFill>
                          <a:srgbClr val="FFFFFF"/>
                        </a:solidFill>
                      </a:endParaRPr>
                    </a:p>
                  </a:txBody>
                  <a:tcPr marT="91425" marB="91425" marR="91425" marL="91425" anchor="b">
                    <a:lnB cap="flat" cmpd="sng" w="9525">
                      <a:solidFill>
                        <a:srgbClr val="CCCCCC"/>
                      </a:solidFill>
                      <a:prstDash val="solid"/>
                      <a:round/>
                      <a:headEnd len="sm" w="sm" type="none"/>
                      <a:tailEnd len="sm" w="sm" type="none"/>
                    </a:lnB>
                    <a:solidFill>
                      <a:srgbClr val="204056">
                        <a:alpha val="82350"/>
                      </a:srgbClr>
                    </a:solidFill>
                  </a:tcPr>
                </a:tc>
              </a:tr>
              <a:tr h="674175">
                <a:tc>
                  <a:txBody>
                    <a:bodyPr/>
                    <a:lstStyle/>
                    <a:p>
                      <a:pPr indent="0" lvl="0" marL="19050" marR="0" rtl="0" algn="l">
                        <a:lnSpc>
                          <a:spcPct val="100000"/>
                        </a:lnSpc>
                        <a:spcBef>
                          <a:spcPts val="0"/>
                        </a:spcBef>
                        <a:spcAft>
                          <a:spcPts val="0"/>
                        </a:spcAft>
                        <a:buClr>
                          <a:srgbClr val="000000"/>
                        </a:buClr>
                        <a:buSzPts val="800"/>
                        <a:buFont typeface="Arial"/>
                        <a:buNone/>
                      </a:pPr>
                      <a:r>
                        <a:rPr lang="en" sz="1200"/>
                        <a:t>3. Which shapes do you like?</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Clr>
                          <a:srgbClr val="000000"/>
                        </a:buClr>
                        <a:buSzPts val="800"/>
                        <a:buFont typeface="Arial"/>
                        <a:buNone/>
                      </a:pPr>
                      <a:r>
                        <a:rPr lang="en" sz="1200"/>
                        <a:t>380</a:t>
                      </a:r>
                      <a:endParaRPr sz="12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marR="0" rtl="0" algn="r">
                        <a:lnSpc>
                          <a:spcPct val="100000"/>
                        </a:lnSpc>
                        <a:spcBef>
                          <a:spcPts val="0"/>
                        </a:spcBef>
                        <a:spcAft>
                          <a:spcPts val="0"/>
                        </a:spcAft>
                        <a:buNone/>
                      </a:pPr>
                      <a:r>
                        <a:rPr lang="en" sz="1200"/>
                        <a:t>80%</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r h="674175">
                <a:tc>
                  <a:txBody>
                    <a:bodyPr/>
                    <a:lstStyle/>
                    <a:p>
                      <a:pPr indent="0" lvl="0" marL="19050" marR="0" rtl="0" algn="l">
                        <a:lnSpc>
                          <a:spcPct val="100000"/>
                        </a:lnSpc>
                        <a:spcBef>
                          <a:spcPts val="0"/>
                        </a:spcBef>
                        <a:spcAft>
                          <a:spcPts val="0"/>
                        </a:spcAft>
                        <a:buClr>
                          <a:srgbClr val="000000"/>
                        </a:buClr>
                        <a:buSzPts val="800"/>
                        <a:buFont typeface="Arial"/>
                        <a:buNone/>
                      </a:pPr>
                      <a:r>
                        <a:rPr lang="en" sz="1200"/>
                        <a:t>5. When was your last eye exam?</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Clr>
                          <a:srgbClr val="000000"/>
                        </a:buClr>
                        <a:buSzPts val="800"/>
                        <a:buFont typeface="Arial"/>
                        <a:buNone/>
                      </a:pPr>
                      <a:r>
                        <a:rPr lang="en" sz="1200"/>
                        <a:t>270</a:t>
                      </a:r>
                      <a:endParaRPr sz="12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marR="0" rtl="0" algn="r">
                        <a:lnSpc>
                          <a:spcPct val="100000"/>
                        </a:lnSpc>
                        <a:spcBef>
                          <a:spcPts val="0"/>
                        </a:spcBef>
                        <a:spcAft>
                          <a:spcPts val="0"/>
                        </a:spcAft>
                        <a:buNone/>
                      </a:pPr>
                      <a:r>
                        <a:rPr lang="en" sz="1200"/>
                        <a:t>75%</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nvSpPr>
        <p:spPr>
          <a:xfrm>
            <a:off x="311700" y="1402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Home-Try-On</a:t>
            </a:r>
            <a:r>
              <a:rPr b="1" lang="en" sz="2400">
                <a:solidFill>
                  <a:srgbClr val="295269"/>
                </a:solidFill>
                <a:latin typeface="Roboto"/>
                <a:ea typeface="Roboto"/>
                <a:cs typeface="Roboto"/>
                <a:sym typeface="Roboto"/>
              </a:rPr>
              <a:t> Improvements</a:t>
            </a:r>
            <a:endParaRPr b="1" i="0" sz="2400" u="none" cap="none" strike="noStrike">
              <a:solidFill>
                <a:srgbClr val="295269"/>
              </a:solidFill>
              <a:latin typeface="Roboto"/>
              <a:ea typeface="Roboto"/>
              <a:cs typeface="Roboto"/>
              <a:sym typeface="Roboto"/>
            </a:endParaRPr>
          </a:p>
        </p:txBody>
      </p:sp>
      <p:sp>
        <p:nvSpPr>
          <p:cNvPr id="359" name="Google Shape;359;p58"/>
          <p:cNvSpPr txBox="1"/>
          <p:nvPr/>
        </p:nvSpPr>
        <p:spPr>
          <a:xfrm>
            <a:off x="177975" y="1048925"/>
            <a:ext cx="4920900" cy="38478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Our conversion rates are fantastic for this funnel.</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We can improve by simply giving customers five pairs to try on, rather than three.</a:t>
            </a:r>
            <a:endParaRPr sz="1200">
              <a:latin typeface="Roboto"/>
              <a:ea typeface="Roboto"/>
              <a:cs typeface="Roboto"/>
              <a:sym typeface="Roboto"/>
            </a:endParaRPr>
          </a:p>
        </p:txBody>
      </p:sp>
      <p:graphicFrame>
        <p:nvGraphicFramePr>
          <p:cNvPr id="360" name="Google Shape;360;p58"/>
          <p:cNvGraphicFramePr/>
          <p:nvPr/>
        </p:nvGraphicFramePr>
        <p:xfrm>
          <a:off x="5672950" y="1048915"/>
          <a:ext cx="3000000" cy="3000000"/>
        </p:xfrm>
        <a:graphic>
          <a:graphicData uri="http://schemas.openxmlformats.org/drawingml/2006/table">
            <a:tbl>
              <a:tblPr>
                <a:noFill/>
                <a:tableStyleId>{CA1EF5E4-D623-4C4B-9A68-F049A5205C13}</a:tableStyleId>
              </a:tblPr>
              <a:tblGrid>
                <a:gridCol w="1336850"/>
                <a:gridCol w="1459150"/>
              </a:tblGrid>
              <a:tr h="522000">
                <a:tc gridSpan="2">
                  <a:txBody>
                    <a:bodyPr/>
                    <a:lstStyle/>
                    <a:p>
                      <a:pPr indent="0" lvl="0" marL="0" marR="0" rtl="0" algn="ctr">
                        <a:lnSpc>
                          <a:spcPct val="100000"/>
                        </a:lnSpc>
                        <a:spcBef>
                          <a:spcPts val="0"/>
                        </a:spcBef>
                        <a:spcAft>
                          <a:spcPts val="0"/>
                        </a:spcAft>
                        <a:buNone/>
                      </a:pPr>
                      <a:r>
                        <a:rPr b="1" lang="en">
                          <a:solidFill>
                            <a:srgbClr val="FFFFFF"/>
                          </a:solidFill>
                        </a:rPr>
                        <a:t>Overall Conversion</a:t>
                      </a:r>
                      <a:endParaRPr b="1">
                        <a:solidFill>
                          <a:srgbClr val="FFFFFF"/>
                        </a:solidFill>
                      </a:endParaRPr>
                    </a:p>
                  </a:txBody>
                  <a:tcPr marT="91425" marB="91425" marR="91425" marL="91425" anchor="b">
                    <a:lnB cap="flat" cmpd="sng" w="9525">
                      <a:solidFill>
                        <a:srgbClr val="000000"/>
                      </a:solidFill>
                      <a:prstDash val="solid"/>
                      <a:round/>
                      <a:headEnd len="sm" w="sm" type="none"/>
                      <a:tailEnd len="sm" w="sm" type="none"/>
                    </a:lnB>
                    <a:solidFill>
                      <a:srgbClr val="204056">
                        <a:alpha val="82350"/>
                      </a:srgbClr>
                    </a:solidFill>
                  </a:tcPr>
                </a:tc>
                <a:tc hMerge="1"/>
              </a:tr>
              <a:tr h="419850">
                <a:tc>
                  <a:txBody>
                    <a:bodyPr/>
                    <a:lstStyle/>
                    <a:p>
                      <a:pPr indent="0" lvl="0" marL="0" rtl="0" algn="ctr">
                        <a:lnSpc>
                          <a:spcPct val="115000"/>
                        </a:lnSpc>
                        <a:spcBef>
                          <a:spcPts val="0"/>
                        </a:spcBef>
                        <a:spcAft>
                          <a:spcPts val="0"/>
                        </a:spcAft>
                        <a:buNone/>
                      </a:pPr>
                      <a:r>
                        <a:rPr lang="en" sz="1200">
                          <a:solidFill>
                            <a:schemeClr val="dk1"/>
                          </a:solidFill>
                        </a:rPr>
                        <a:t>Quiz</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n/a</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19850">
                <a:tc>
                  <a:txBody>
                    <a:bodyPr/>
                    <a:lstStyle/>
                    <a:p>
                      <a:pPr indent="0" lvl="0" marL="0" rtl="0" algn="ctr">
                        <a:lnSpc>
                          <a:spcPct val="115000"/>
                        </a:lnSpc>
                        <a:spcBef>
                          <a:spcPts val="0"/>
                        </a:spcBef>
                        <a:spcAft>
                          <a:spcPts val="0"/>
                        </a:spcAft>
                        <a:buNone/>
                      </a:pPr>
                      <a:r>
                        <a:rPr lang="en" sz="1200">
                          <a:solidFill>
                            <a:schemeClr val="dk1"/>
                          </a:solidFill>
                        </a:rPr>
                        <a:t>Try-On</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75%</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19850">
                <a:tc>
                  <a:txBody>
                    <a:bodyPr/>
                    <a:lstStyle/>
                    <a:p>
                      <a:pPr indent="0" lvl="0" marL="0" rtl="0" algn="ctr">
                        <a:lnSpc>
                          <a:spcPct val="115000"/>
                        </a:lnSpc>
                        <a:spcBef>
                          <a:spcPts val="0"/>
                        </a:spcBef>
                        <a:spcAft>
                          <a:spcPts val="0"/>
                        </a:spcAft>
                        <a:buNone/>
                      </a:pPr>
                      <a:r>
                        <a:rPr lang="en" sz="1200">
                          <a:solidFill>
                            <a:schemeClr val="dk1"/>
                          </a:solidFill>
                        </a:rPr>
                        <a:t>Purchase</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50%</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graphicFrame>
        <p:nvGraphicFramePr>
          <p:cNvPr id="361" name="Google Shape;361;p58"/>
          <p:cNvGraphicFramePr/>
          <p:nvPr/>
        </p:nvGraphicFramePr>
        <p:xfrm>
          <a:off x="5672938" y="3065015"/>
          <a:ext cx="3000000" cy="3000000"/>
        </p:xfrm>
        <a:graphic>
          <a:graphicData uri="http://schemas.openxmlformats.org/drawingml/2006/table">
            <a:tbl>
              <a:tblPr>
                <a:noFill/>
                <a:tableStyleId>{CA1EF5E4-D623-4C4B-9A68-F049A5205C13}</a:tableStyleId>
              </a:tblPr>
              <a:tblGrid>
                <a:gridCol w="1398000"/>
                <a:gridCol w="1398000"/>
              </a:tblGrid>
              <a:tr h="633275">
                <a:tc gridSpan="2">
                  <a:txBody>
                    <a:bodyPr/>
                    <a:lstStyle/>
                    <a:p>
                      <a:pPr indent="0" lvl="0" marL="0" marR="0" rtl="0" algn="ctr">
                        <a:lnSpc>
                          <a:spcPct val="100000"/>
                        </a:lnSpc>
                        <a:spcBef>
                          <a:spcPts val="0"/>
                        </a:spcBef>
                        <a:spcAft>
                          <a:spcPts val="0"/>
                        </a:spcAft>
                        <a:buNone/>
                      </a:pPr>
                      <a:r>
                        <a:rPr b="1" lang="en">
                          <a:solidFill>
                            <a:srgbClr val="FFFFFF"/>
                          </a:solidFill>
                        </a:rPr>
                        <a:t>A/B Purchase Conversion</a:t>
                      </a:r>
                      <a:endParaRPr b="1">
                        <a:solidFill>
                          <a:srgbClr val="FFFFFF"/>
                        </a:solidFill>
                      </a:endParaRPr>
                    </a:p>
                  </a:txBody>
                  <a:tcPr marT="91425" marB="91425" marR="91425" marL="91425" anchor="b">
                    <a:lnB cap="flat" cmpd="sng" w="9525">
                      <a:solidFill>
                        <a:srgbClr val="000000"/>
                      </a:solidFill>
                      <a:prstDash val="solid"/>
                      <a:round/>
                      <a:headEnd len="sm" w="sm" type="none"/>
                      <a:tailEnd len="sm" w="sm" type="none"/>
                    </a:lnB>
                    <a:solidFill>
                      <a:srgbClr val="204056">
                        <a:alpha val="82350"/>
                      </a:srgbClr>
                    </a:solidFill>
                  </a:tcPr>
                </a:tc>
                <a:tc hMerge="1"/>
              </a:tr>
              <a:tr h="455150">
                <a:tc>
                  <a:txBody>
                    <a:bodyPr/>
                    <a:lstStyle/>
                    <a:p>
                      <a:pPr indent="0" lvl="0" marL="0" marR="0" rtl="0" algn="ctr">
                        <a:lnSpc>
                          <a:spcPct val="100000"/>
                        </a:lnSpc>
                        <a:spcBef>
                          <a:spcPts val="0"/>
                        </a:spcBef>
                        <a:spcAft>
                          <a:spcPts val="0"/>
                        </a:spcAft>
                        <a:buClr>
                          <a:srgbClr val="000000"/>
                        </a:buClr>
                        <a:buSzPts val="1000"/>
                        <a:buFont typeface="Arial"/>
                        <a:buNone/>
                      </a:pPr>
                      <a:r>
                        <a:rPr b="1" lang="en" sz="1300">
                          <a:solidFill>
                            <a:srgbClr val="FFFFFF"/>
                          </a:solidFill>
                        </a:rPr>
                        <a:t>3 Pairs</a:t>
                      </a:r>
                      <a:endParaRPr b="1" sz="1300" u="none" cap="none" strike="noStrike">
                        <a:solidFill>
                          <a:srgbClr val="FFFFFF"/>
                        </a:solidFill>
                      </a:endParaRPr>
                    </a:p>
                  </a:txBody>
                  <a:tcPr marT="91425" marB="91425" marR="91425" marL="914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2350"/>
                      </a:srgbClr>
                    </a:solidFill>
                  </a:tcPr>
                </a:tc>
                <a:tc>
                  <a:txBody>
                    <a:bodyPr/>
                    <a:lstStyle/>
                    <a:p>
                      <a:pPr indent="0" lvl="0" marL="0" marR="0" rtl="0" algn="ctr">
                        <a:lnSpc>
                          <a:spcPct val="100000"/>
                        </a:lnSpc>
                        <a:spcBef>
                          <a:spcPts val="0"/>
                        </a:spcBef>
                        <a:spcAft>
                          <a:spcPts val="0"/>
                        </a:spcAft>
                        <a:buNone/>
                      </a:pPr>
                      <a:r>
                        <a:rPr b="1" lang="en" sz="1300">
                          <a:solidFill>
                            <a:srgbClr val="FFFFFF"/>
                          </a:solidFill>
                        </a:rPr>
                        <a:t>5 Pairs</a:t>
                      </a:r>
                      <a:endParaRPr b="1" sz="1300" u="none" cap="none" strike="noStrike">
                        <a:solidFill>
                          <a:srgbClr val="FFFFFF"/>
                        </a:solidFill>
                      </a:endParaRPr>
                    </a:p>
                  </a:txBody>
                  <a:tcPr marT="91425" marB="91425" marR="91425" marL="914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2350"/>
                      </a:srgbClr>
                    </a:solidFill>
                  </a:tcPr>
                </a:tc>
              </a:tr>
              <a:tr h="515300">
                <a:tc>
                  <a:txBody>
                    <a:bodyPr/>
                    <a:lstStyle/>
                    <a:p>
                      <a:pPr indent="0" lvl="0" marL="0" rtl="0" algn="ctr">
                        <a:lnSpc>
                          <a:spcPct val="115000"/>
                        </a:lnSpc>
                        <a:spcBef>
                          <a:spcPts val="0"/>
                        </a:spcBef>
                        <a:spcAft>
                          <a:spcPts val="0"/>
                        </a:spcAft>
                        <a:buNone/>
                      </a:pPr>
                      <a:r>
                        <a:rPr lang="en" sz="1200">
                          <a:solidFill>
                            <a:schemeClr val="dk1"/>
                          </a:solidFill>
                        </a:rPr>
                        <a:t>53%</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79%</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269"/>
        </a:solidFill>
      </p:bgPr>
    </p:bg>
    <p:spTree>
      <p:nvGrpSpPr>
        <p:cNvPr id="365" name="Shape 365"/>
        <p:cNvGrpSpPr/>
        <p:nvPr/>
      </p:nvGrpSpPr>
      <p:grpSpPr>
        <a:xfrm>
          <a:off x="0" y="0"/>
          <a:ext cx="0" cy="0"/>
          <a:chOff x="0" y="0"/>
          <a:chExt cx="0" cy="0"/>
        </a:xfrm>
      </p:grpSpPr>
      <p:sp>
        <p:nvSpPr>
          <p:cNvPr id="366" name="Google Shape;366;p59"/>
          <p:cNvSpPr/>
          <p:nvPr/>
        </p:nvSpPr>
        <p:spPr>
          <a:xfrm>
            <a:off x="1273513" y="1791013"/>
            <a:ext cx="6596983" cy="156146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lang="en" sz="1900">
                <a:solidFill>
                  <a:schemeClr val="lt1"/>
                </a:solidFill>
                <a:latin typeface="Roboto Black"/>
                <a:ea typeface="Roboto Black"/>
                <a:cs typeface="Roboto Black"/>
                <a:sym typeface="Roboto Black"/>
              </a:rPr>
              <a:t>“Make your product easier to buy than your competition, or you will find your customers buying from them, not you.”</a:t>
            </a:r>
            <a:endParaRPr sz="1900">
              <a:solidFill>
                <a:schemeClr val="lt1"/>
              </a:solidFill>
              <a:latin typeface="Roboto Black"/>
              <a:ea typeface="Roboto Black"/>
              <a:cs typeface="Roboto Black"/>
              <a:sym typeface="Roboto Black"/>
            </a:endParaRPr>
          </a:p>
          <a:p>
            <a:pPr indent="0" lvl="0" marL="0" marR="0" rtl="0" algn="ctr">
              <a:lnSpc>
                <a:spcPct val="100000"/>
              </a:lnSpc>
              <a:spcBef>
                <a:spcPts val="0"/>
              </a:spcBef>
              <a:spcAft>
                <a:spcPts val="0"/>
              </a:spcAft>
              <a:buClr>
                <a:srgbClr val="295269"/>
              </a:buClr>
              <a:buSzPts val="5600"/>
              <a:buFont typeface="Arial"/>
              <a:buNone/>
            </a:pPr>
            <a:r>
              <a:rPr lang="en" sz="1900">
                <a:solidFill>
                  <a:schemeClr val="lt1"/>
                </a:solidFill>
                <a:latin typeface="Roboto Black"/>
                <a:ea typeface="Roboto Black"/>
                <a:cs typeface="Roboto Black"/>
                <a:sym typeface="Roboto Black"/>
              </a:rPr>
              <a:t>– Mark Cuban</a:t>
            </a:r>
            <a:endParaRPr b="0" i="0" sz="100" u="none" cap="none" strike="noStrike">
              <a:solidFill>
                <a:srgbClr val="EFEFEF"/>
              </a:solidFill>
              <a:latin typeface="Roboto Thin"/>
              <a:ea typeface="Roboto Thin"/>
              <a:cs typeface="Roboto Thin"/>
              <a:sym typeface="Roboto Thin"/>
            </a:endParaRPr>
          </a:p>
        </p:txBody>
      </p:sp>
      <p:pic>
        <p:nvPicPr>
          <p:cNvPr id="367" name="Google Shape;367;p59" title="warbyparker"/>
          <p:cNvPicPr preferRelativeResize="0"/>
          <p:nvPr/>
        </p:nvPicPr>
        <p:blipFill rotWithShape="1">
          <a:blip r:embed="rId3">
            <a:alphaModFix/>
          </a:blip>
          <a:srcRect b="41903" l="10822" r="8107" t="41207"/>
          <a:stretch/>
        </p:blipFill>
        <p:spPr>
          <a:xfrm>
            <a:off x="466825" y="244725"/>
            <a:ext cx="2669775" cy="55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295269"/>
                </a:solidFill>
              </a:rPr>
              <a:t>We will cover:</a:t>
            </a:r>
            <a:endParaRPr b="1">
              <a:solidFill>
                <a:srgbClr val="295269"/>
              </a:solidFill>
              <a:latin typeface="Roboto"/>
              <a:ea typeface="Roboto"/>
              <a:cs typeface="Roboto"/>
              <a:sym typeface="Roboto"/>
            </a:endParaRPr>
          </a:p>
        </p:txBody>
      </p:sp>
      <p:sp>
        <p:nvSpPr>
          <p:cNvPr id="299" name="Google Shape;299;p49"/>
          <p:cNvSpPr txBox="1"/>
          <p:nvPr/>
        </p:nvSpPr>
        <p:spPr>
          <a:xfrm>
            <a:off x="311700" y="1265275"/>
            <a:ext cx="8061300" cy="32565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Survey Funnel</a:t>
            </a:r>
            <a:endParaRPr b="0" i="0" sz="2400" u="none" cap="none" strike="noStrike">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Home Try-On Funnel</a:t>
            </a:r>
            <a:endParaRPr b="0" i="0" sz="2400" u="none" cap="none" strike="noStrike">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Insights and Action</a:t>
            </a:r>
            <a:endParaRPr b="0" i="0" sz="2400" u="none" cap="none" strike="noStrike">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2"/>
          </a:srgbClr>
        </a:solidFill>
      </p:bgPr>
    </p:bg>
    <p:spTree>
      <p:nvGrpSpPr>
        <p:cNvPr id="303" name="Shape 303"/>
        <p:cNvGrpSpPr/>
        <p:nvPr/>
      </p:nvGrpSpPr>
      <p:grpSpPr>
        <a:xfrm>
          <a:off x="0" y="0"/>
          <a:ext cx="0" cy="0"/>
          <a:chOff x="0" y="0"/>
          <a:chExt cx="0" cy="0"/>
        </a:xfrm>
      </p:grpSpPr>
      <p:sp>
        <p:nvSpPr>
          <p:cNvPr id="304" name="Google Shape;304;p50"/>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chemeClr val="lt1"/>
                </a:solidFill>
                <a:latin typeface="Roboto Black"/>
                <a:ea typeface="Roboto Black"/>
                <a:cs typeface="Roboto Black"/>
                <a:sym typeface="Roboto Black"/>
              </a:rPr>
              <a:t>1. </a:t>
            </a:r>
            <a:r>
              <a:rPr lang="en" sz="4800">
                <a:solidFill>
                  <a:schemeClr val="lt1"/>
                </a:solidFill>
                <a:latin typeface="Roboto Black"/>
                <a:ea typeface="Roboto Black"/>
                <a:cs typeface="Roboto Black"/>
                <a:sym typeface="Roboto Black"/>
              </a:rPr>
              <a:t>Survey Funnel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nvSpPr>
        <p:spPr>
          <a:xfrm>
            <a:off x="311700" y="1402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95269"/>
                </a:solidFill>
                <a:latin typeface="Roboto"/>
                <a:ea typeface="Roboto"/>
                <a:cs typeface="Roboto"/>
                <a:sym typeface="Roboto"/>
              </a:rPr>
              <a:t>1.1 </a:t>
            </a:r>
            <a:r>
              <a:rPr b="1" lang="en" sz="2400">
                <a:solidFill>
                  <a:srgbClr val="295269"/>
                </a:solidFill>
                <a:latin typeface="Roboto"/>
                <a:ea typeface="Roboto"/>
                <a:cs typeface="Roboto"/>
                <a:sym typeface="Roboto"/>
              </a:rPr>
              <a:t>Question-by-Question Conversion</a:t>
            </a:r>
            <a:endParaRPr b="1" i="0" sz="2400" u="none" cap="none" strike="noStrike">
              <a:solidFill>
                <a:srgbClr val="295269"/>
              </a:solidFill>
              <a:latin typeface="Roboto"/>
              <a:ea typeface="Roboto"/>
              <a:cs typeface="Roboto"/>
              <a:sym typeface="Roboto"/>
            </a:endParaRPr>
          </a:p>
        </p:txBody>
      </p:sp>
      <p:sp>
        <p:nvSpPr>
          <p:cNvPr id="310" name="Google Shape;310;p51"/>
          <p:cNvSpPr txBox="1"/>
          <p:nvPr/>
        </p:nvSpPr>
        <p:spPr>
          <a:xfrm>
            <a:off x="177975" y="1048925"/>
            <a:ext cx="5484300" cy="13239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The five-question survey exists to help users find their perfect frame. We don’t expect every user to complete the quiz in full, but we wanted to see if there are any particular stumbling blocks.</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A simple query </a:t>
            </a:r>
            <a:r>
              <a:rPr lang="en" sz="1200">
                <a:latin typeface="Roboto"/>
                <a:ea typeface="Roboto"/>
                <a:cs typeface="Roboto"/>
                <a:sym typeface="Roboto"/>
              </a:rPr>
              <a:t>gave us a count for each question answered.</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We were then able to calculate the conversion rates in a spreadsheet.</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11" name="Google Shape;311;p51"/>
          <p:cNvGraphicFramePr/>
          <p:nvPr/>
        </p:nvGraphicFramePr>
        <p:xfrm>
          <a:off x="177975" y="2589400"/>
          <a:ext cx="3000000" cy="3000000"/>
        </p:xfrm>
        <a:graphic>
          <a:graphicData uri="http://schemas.openxmlformats.org/drawingml/2006/table">
            <a:tbl>
              <a:tblPr>
                <a:noFill/>
                <a:tableStyleId>{CA1EF5E4-D623-4C4B-9A68-F049A5205C13}</a:tableStyleId>
              </a:tblPr>
              <a:tblGrid>
                <a:gridCol w="4250450"/>
                <a:gridCol w="2051675"/>
                <a:gridCol w="2218475"/>
              </a:tblGrid>
              <a:tr h="431900">
                <a:tc>
                  <a:txBody>
                    <a:bodyPr/>
                    <a:lstStyle/>
                    <a:p>
                      <a:pPr indent="0" lvl="0" marL="0" marR="0" rtl="0" algn="l">
                        <a:lnSpc>
                          <a:spcPct val="100000"/>
                        </a:lnSpc>
                        <a:spcBef>
                          <a:spcPts val="0"/>
                        </a:spcBef>
                        <a:spcAft>
                          <a:spcPts val="0"/>
                        </a:spcAft>
                        <a:buClr>
                          <a:srgbClr val="000000"/>
                        </a:buClr>
                        <a:buSzPts val="1000"/>
                        <a:buFont typeface="Arial"/>
                        <a:buNone/>
                      </a:pPr>
                      <a:r>
                        <a:rPr b="1" lang="en" sz="1300">
                          <a:solidFill>
                            <a:srgbClr val="FFFFFF"/>
                          </a:solidFill>
                        </a:rPr>
                        <a:t>Question</a:t>
                      </a:r>
                      <a:endParaRPr b="1" sz="1300" u="none" cap="none" strike="noStrike">
                        <a:solidFill>
                          <a:srgbClr val="FFFFFF"/>
                        </a:solidFill>
                      </a:endParaRPr>
                    </a:p>
                  </a:txBody>
                  <a:tcPr marT="91425" marB="91425" marR="91425" marL="91425" anchor="b">
                    <a:solidFill>
                      <a:srgbClr val="204056">
                        <a:alpha val="82352"/>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300">
                          <a:solidFill>
                            <a:srgbClr val="FFFFFF"/>
                          </a:solidFill>
                        </a:rPr>
                        <a:t>Answer Count</a:t>
                      </a:r>
                      <a:endParaRPr b="1" sz="1300" u="none" cap="none" strike="noStrike">
                        <a:solidFill>
                          <a:srgbClr val="FFFFFF"/>
                        </a:solidFill>
                      </a:endParaRPr>
                    </a:p>
                  </a:txBody>
                  <a:tcPr marT="91425" marB="91425" marR="91425" marL="91425" anchor="b">
                    <a:solidFill>
                      <a:srgbClr val="204056">
                        <a:alpha val="82352"/>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300">
                          <a:solidFill>
                            <a:srgbClr val="FFFFFF"/>
                          </a:solidFill>
                        </a:rPr>
                        <a:t>Conversion Rate</a:t>
                      </a:r>
                      <a:endParaRPr b="1" sz="1300" u="none" cap="none" strike="noStrike">
                        <a:solidFill>
                          <a:srgbClr val="FFFFFF"/>
                        </a:solidFill>
                      </a:endParaRPr>
                    </a:p>
                  </a:txBody>
                  <a:tcPr marT="91425" marB="91425" marR="91425" marL="91425" anchor="b">
                    <a:lnB cap="flat" cmpd="sng" w="9525">
                      <a:solidFill>
                        <a:srgbClr val="CCCCCC"/>
                      </a:solidFill>
                      <a:prstDash val="solid"/>
                      <a:round/>
                      <a:headEnd len="sm" w="sm" type="none"/>
                      <a:tailEnd len="sm" w="sm" type="none"/>
                    </a:lnB>
                    <a:solidFill>
                      <a:srgbClr val="204056">
                        <a:alpha val="82352"/>
                      </a:srgbClr>
                    </a:solidFill>
                  </a:tcPr>
                </a:tc>
              </a:tr>
              <a:tr h="354950">
                <a:tc>
                  <a:txBody>
                    <a:bodyPr/>
                    <a:lstStyle/>
                    <a:p>
                      <a:pPr indent="0" lvl="0" marL="476250" marR="0" rtl="0" algn="l">
                        <a:lnSpc>
                          <a:spcPct val="100000"/>
                        </a:lnSpc>
                        <a:spcBef>
                          <a:spcPts val="0"/>
                        </a:spcBef>
                        <a:spcAft>
                          <a:spcPts val="0"/>
                        </a:spcAft>
                        <a:buClr>
                          <a:srgbClr val="000000"/>
                        </a:buClr>
                        <a:buSzPts val="800"/>
                        <a:buFont typeface="Arial"/>
                        <a:buNone/>
                      </a:pPr>
                      <a:r>
                        <a:rPr lang="en" sz="1200"/>
                        <a:t>1. What are you looking for?</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Clr>
                          <a:srgbClr val="000000"/>
                        </a:buClr>
                        <a:buSzPts val="800"/>
                        <a:buFont typeface="Arial"/>
                        <a:buNone/>
                      </a:pPr>
                      <a:r>
                        <a:rPr lang="en" sz="1200"/>
                        <a:t>500</a:t>
                      </a:r>
                      <a:endParaRPr sz="1200" u="none" cap="none" strike="noStrike"/>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200"/>
                        <a:t>100%</a:t>
                      </a:r>
                      <a:endParaRPr sz="12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950">
                <a:tc>
                  <a:txBody>
                    <a:bodyPr/>
                    <a:lstStyle/>
                    <a:p>
                      <a:pPr indent="0" lvl="0" marL="476250" marR="0" rtl="0" algn="l">
                        <a:lnSpc>
                          <a:spcPct val="100000"/>
                        </a:lnSpc>
                        <a:spcBef>
                          <a:spcPts val="0"/>
                        </a:spcBef>
                        <a:spcAft>
                          <a:spcPts val="0"/>
                        </a:spcAft>
                        <a:buClr>
                          <a:srgbClr val="000000"/>
                        </a:buClr>
                        <a:buSzPts val="800"/>
                        <a:buFont typeface="Arial"/>
                        <a:buNone/>
                      </a:pPr>
                      <a:r>
                        <a:rPr lang="en" sz="1200"/>
                        <a:t>2. What’s your fit?</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Clr>
                          <a:srgbClr val="000000"/>
                        </a:buClr>
                        <a:buSzPts val="800"/>
                        <a:buFont typeface="Arial"/>
                        <a:buNone/>
                      </a:pPr>
                      <a:r>
                        <a:rPr lang="en" sz="1200"/>
                        <a:t>475</a:t>
                      </a:r>
                      <a:endParaRPr sz="1200" u="none" cap="none" strike="noStrike"/>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200"/>
                        <a:t>95%</a:t>
                      </a:r>
                      <a:endParaRPr sz="12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950">
                <a:tc>
                  <a:txBody>
                    <a:bodyPr/>
                    <a:lstStyle/>
                    <a:p>
                      <a:pPr indent="0" lvl="0" marL="476250" marR="0" rtl="0" algn="l">
                        <a:lnSpc>
                          <a:spcPct val="100000"/>
                        </a:lnSpc>
                        <a:spcBef>
                          <a:spcPts val="0"/>
                        </a:spcBef>
                        <a:spcAft>
                          <a:spcPts val="0"/>
                        </a:spcAft>
                        <a:buClr>
                          <a:srgbClr val="000000"/>
                        </a:buClr>
                        <a:buSzPts val="800"/>
                        <a:buFont typeface="Arial"/>
                        <a:buNone/>
                      </a:pPr>
                      <a:r>
                        <a:rPr lang="en" sz="1200"/>
                        <a:t>3. Which shapes do you like?</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Clr>
                          <a:srgbClr val="000000"/>
                        </a:buClr>
                        <a:buSzPts val="800"/>
                        <a:buFont typeface="Arial"/>
                        <a:buNone/>
                      </a:pPr>
                      <a:r>
                        <a:rPr lang="en" sz="1200"/>
                        <a:t>380</a:t>
                      </a:r>
                      <a:endParaRPr sz="12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200"/>
                        <a:t>80%</a:t>
                      </a:r>
                      <a:endParaRPr sz="12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r h="354950">
                <a:tc>
                  <a:txBody>
                    <a:bodyPr/>
                    <a:lstStyle/>
                    <a:p>
                      <a:pPr indent="0" lvl="0" marL="476250" marR="0" rtl="0" algn="l">
                        <a:lnSpc>
                          <a:spcPct val="100000"/>
                        </a:lnSpc>
                        <a:spcBef>
                          <a:spcPts val="0"/>
                        </a:spcBef>
                        <a:spcAft>
                          <a:spcPts val="0"/>
                        </a:spcAft>
                        <a:buNone/>
                      </a:pPr>
                      <a:r>
                        <a:rPr lang="en" sz="1200"/>
                        <a:t>4. Which colors do you like?</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None/>
                      </a:pPr>
                      <a:r>
                        <a:rPr lang="en" sz="1200"/>
                        <a:t>361</a:t>
                      </a:r>
                      <a:endParaRPr sz="1200" u="none" cap="none" strike="noStrike"/>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200"/>
                        <a:t>95%</a:t>
                      </a:r>
                      <a:endParaRPr sz="12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950">
                <a:tc>
                  <a:txBody>
                    <a:bodyPr/>
                    <a:lstStyle/>
                    <a:p>
                      <a:pPr indent="0" lvl="0" marL="476250" marR="0" rtl="0" algn="l">
                        <a:lnSpc>
                          <a:spcPct val="100000"/>
                        </a:lnSpc>
                        <a:spcBef>
                          <a:spcPts val="0"/>
                        </a:spcBef>
                        <a:spcAft>
                          <a:spcPts val="0"/>
                        </a:spcAft>
                        <a:buClr>
                          <a:srgbClr val="000000"/>
                        </a:buClr>
                        <a:buSzPts val="800"/>
                        <a:buFont typeface="Arial"/>
                        <a:buNone/>
                      </a:pPr>
                      <a:r>
                        <a:rPr lang="en" sz="1200"/>
                        <a:t>5. When was your last eye exam?</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Clr>
                          <a:srgbClr val="000000"/>
                        </a:buClr>
                        <a:buSzPts val="800"/>
                        <a:buFont typeface="Arial"/>
                        <a:buNone/>
                      </a:pPr>
                      <a:r>
                        <a:rPr lang="en" sz="1200"/>
                        <a:t>270</a:t>
                      </a:r>
                      <a:endParaRPr sz="1200" u="none" cap="none" strike="noStrike"/>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200"/>
                        <a:t>75%</a:t>
                      </a:r>
                      <a:endParaRPr sz="12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bl>
          </a:graphicData>
        </a:graphic>
      </p:graphicFrame>
      <p:sp>
        <p:nvSpPr>
          <p:cNvPr id="312" name="Google Shape;312;p51"/>
          <p:cNvSpPr txBox="1"/>
          <p:nvPr/>
        </p:nvSpPr>
        <p:spPr>
          <a:xfrm>
            <a:off x="5862400" y="1048925"/>
            <a:ext cx="2836500" cy="13239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SELECT question,</a:t>
            </a:r>
            <a:endParaRPr sz="1200">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COUNT(DISTINCT user_id)</a:t>
            </a:r>
            <a:endParaRPr sz="12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FROM survey</a:t>
            </a:r>
            <a:endParaRPr sz="12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GROUP BY 1;</a:t>
            </a:r>
            <a:endParaRPr sz="120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nvSpPr>
        <p:spPr>
          <a:xfrm>
            <a:off x="311700" y="1402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95269"/>
                </a:solidFill>
                <a:latin typeface="Roboto"/>
                <a:ea typeface="Roboto"/>
                <a:cs typeface="Roboto"/>
                <a:sym typeface="Roboto"/>
              </a:rPr>
              <a:t>1.</a:t>
            </a: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Analysis</a:t>
            </a:r>
            <a:endParaRPr b="1" i="0" sz="2400" u="none" cap="none" strike="noStrike">
              <a:solidFill>
                <a:srgbClr val="295269"/>
              </a:solidFill>
              <a:latin typeface="Roboto"/>
              <a:ea typeface="Roboto"/>
              <a:cs typeface="Roboto"/>
              <a:sym typeface="Roboto"/>
            </a:endParaRPr>
          </a:p>
        </p:txBody>
      </p:sp>
      <p:sp>
        <p:nvSpPr>
          <p:cNvPr id="318" name="Google Shape;318;p52"/>
          <p:cNvSpPr txBox="1"/>
          <p:nvPr/>
        </p:nvSpPr>
        <p:spPr>
          <a:xfrm>
            <a:off x="177975" y="1048925"/>
            <a:ext cx="4920900" cy="38478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We can see that </a:t>
            </a:r>
            <a:r>
              <a:rPr lang="en" sz="1200">
                <a:latin typeface="Roboto"/>
                <a:ea typeface="Roboto"/>
                <a:cs typeface="Roboto"/>
                <a:sym typeface="Roboto"/>
              </a:rPr>
              <a:t>questions 3 and 5 have the lowest conversion rates. Our goal should be to match the rest, with a conversion of 95% or higher.</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So what are some reasons users might not answer those questions?</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Question 3:</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Is it possible they don’t like any of the shapes they are offered?</a:t>
            </a:r>
            <a:endParaRPr sz="1200">
              <a:latin typeface="Roboto"/>
              <a:ea typeface="Roboto"/>
              <a:cs typeface="Roboto"/>
              <a:sym typeface="Roboto"/>
            </a:endParaRPr>
          </a:p>
          <a:p>
            <a:pPr indent="-304800" lvl="1" marL="914400" marR="0" rtl="0" algn="l">
              <a:lnSpc>
                <a:spcPct val="115000"/>
              </a:lnSpc>
              <a:spcBef>
                <a:spcPts val="0"/>
              </a:spcBef>
              <a:spcAft>
                <a:spcPts val="0"/>
              </a:spcAft>
              <a:buSzPts val="1200"/>
              <a:buFont typeface="Roboto"/>
              <a:buChar char="○"/>
            </a:pPr>
            <a:r>
              <a:rPr lang="en" sz="1200">
                <a:latin typeface="Roboto"/>
                <a:ea typeface="Roboto"/>
                <a:cs typeface="Roboto"/>
                <a:sym typeface="Roboto"/>
              </a:rPr>
              <a:t>If so, do we depict a broad enough range of our selection?</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Question 5:</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Maybe users don’t remember when their last eye-exam was.</a:t>
            </a:r>
            <a:endParaRPr sz="1200">
              <a:latin typeface="Roboto"/>
              <a:ea typeface="Roboto"/>
              <a:cs typeface="Roboto"/>
              <a:sym typeface="Roboto"/>
            </a:endParaRPr>
          </a:p>
          <a:p>
            <a:pPr indent="-304800" lvl="1" marL="914400" marR="0" rtl="0" algn="l">
              <a:lnSpc>
                <a:spcPct val="115000"/>
              </a:lnSpc>
              <a:spcBef>
                <a:spcPts val="0"/>
              </a:spcBef>
              <a:spcAft>
                <a:spcPts val="0"/>
              </a:spcAft>
              <a:buSzPts val="1200"/>
              <a:buFont typeface="Roboto"/>
              <a:buChar char="○"/>
            </a:pPr>
            <a:r>
              <a:rPr lang="en" sz="1200">
                <a:latin typeface="Roboto"/>
                <a:ea typeface="Roboto"/>
                <a:cs typeface="Roboto"/>
                <a:sym typeface="Roboto"/>
              </a:rPr>
              <a:t>We could examine if this information is actually relevant to us, or we could find a way to reword the question.</a:t>
            </a:r>
            <a:endParaRPr sz="1200">
              <a:latin typeface="Roboto"/>
              <a:ea typeface="Roboto"/>
              <a:cs typeface="Roboto"/>
              <a:sym typeface="Roboto"/>
            </a:endParaRPr>
          </a:p>
        </p:txBody>
      </p:sp>
      <p:graphicFrame>
        <p:nvGraphicFramePr>
          <p:cNvPr id="319" name="Google Shape;319;p52"/>
          <p:cNvGraphicFramePr/>
          <p:nvPr/>
        </p:nvGraphicFramePr>
        <p:xfrm>
          <a:off x="5222750" y="1048950"/>
          <a:ext cx="3000000" cy="3000000"/>
        </p:xfrm>
        <a:graphic>
          <a:graphicData uri="http://schemas.openxmlformats.org/drawingml/2006/table">
            <a:tbl>
              <a:tblPr>
                <a:noFill/>
                <a:tableStyleId>{CA1EF5E4-D623-4C4B-9A68-F049A5205C13}</a:tableStyleId>
              </a:tblPr>
              <a:tblGrid>
                <a:gridCol w="1547275"/>
                <a:gridCol w="1058275"/>
                <a:gridCol w="1142800"/>
              </a:tblGrid>
              <a:tr h="714625">
                <a:tc>
                  <a:txBody>
                    <a:bodyPr/>
                    <a:lstStyle/>
                    <a:p>
                      <a:pPr indent="0" lvl="0" marL="0" marR="0" rtl="0" algn="l">
                        <a:lnSpc>
                          <a:spcPct val="100000"/>
                        </a:lnSpc>
                        <a:spcBef>
                          <a:spcPts val="0"/>
                        </a:spcBef>
                        <a:spcAft>
                          <a:spcPts val="0"/>
                        </a:spcAft>
                        <a:buClr>
                          <a:srgbClr val="000000"/>
                        </a:buClr>
                        <a:buSzPts val="1000"/>
                        <a:buFont typeface="Arial"/>
                        <a:buNone/>
                      </a:pPr>
                      <a:r>
                        <a:rPr b="1" lang="en" sz="1300">
                          <a:solidFill>
                            <a:srgbClr val="FFFFFF"/>
                          </a:solidFill>
                        </a:rPr>
                        <a:t>Question</a:t>
                      </a:r>
                      <a:endParaRPr b="1" sz="1300" u="none" cap="none" strike="noStrike">
                        <a:solidFill>
                          <a:srgbClr val="FFFFFF"/>
                        </a:solidFill>
                      </a:endParaRPr>
                    </a:p>
                  </a:txBody>
                  <a:tcPr marT="91425" marB="91425" marR="91425" marL="91425" anchor="b">
                    <a:solidFill>
                      <a:srgbClr val="204056">
                        <a:alpha val="8235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300">
                          <a:solidFill>
                            <a:srgbClr val="FFFFFF"/>
                          </a:solidFill>
                        </a:rPr>
                        <a:t>Answer Count</a:t>
                      </a:r>
                      <a:endParaRPr b="1" sz="1300" u="none" cap="none" strike="noStrike">
                        <a:solidFill>
                          <a:srgbClr val="FFFFFF"/>
                        </a:solidFill>
                      </a:endParaRPr>
                    </a:p>
                  </a:txBody>
                  <a:tcPr marT="91425" marB="91425" marR="91425" marL="91425" anchor="b">
                    <a:solidFill>
                      <a:srgbClr val="204056">
                        <a:alpha val="8235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300">
                          <a:solidFill>
                            <a:srgbClr val="FFFFFF"/>
                          </a:solidFill>
                        </a:rPr>
                        <a:t>Conversion Rate</a:t>
                      </a:r>
                      <a:endParaRPr b="1" sz="1300" u="none" cap="none" strike="noStrike">
                        <a:solidFill>
                          <a:srgbClr val="FFFFFF"/>
                        </a:solidFill>
                      </a:endParaRPr>
                    </a:p>
                  </a:txBody>
                  <a:tcPr marT="91425" marB="91425" marR="91425" marL="91425" anchor="b">
                    <a:lnB cap="flat" cmpd="sng" w="9525">
                      <a:solidFill>
                        <a:srgbClr val="CCCCCC"/>
                      </a:solidFill>
                      <a:prstDash val="solid"/>
                      <a:round/>
                      <a:headEnd len="sm" w="sm" type="none"/>
                      <a:tailEnd len="sm" w="sm" type="none"/>
                    </a:lnB>
                    <a:solidFill>
                      <a:srgbClr val="204056">
                        <a:alpha val="82350"/>
                      </a:srgbClr>
                    </a:solidFill>
                  </a:tcPr>
                </a:tc>
              </a:tr>
              <a:tr h="674175">
                <a:tc>
                  <a:txBody>
                    <a:bodyPr/>
                    <a:lstStyle/>
                    <a:p>
                      <a:pPr indent="0" lvl="0" marL="19050" marR="0" rtl="0" algn="l">
                        <a:lnSpc>
                          <a:spcPct val="100000"/>
                        </a:lnSpc>
                        <a:spcBef>
                          <a:spcPts val="0"/>
                        </a:spcBef>
                        <a:spcAft>
                          <a:spcPts val="0"/>
                        </a:spcAft>
                        <a:buClr>
                          <a:srgbClr val="000000"/>
                        </a:buClr>
                        <a:buSzPts val="800"/>
                        <a:buFont typeface="Arial"/>
                        <a:buNone/>
                      </a:pPr>
                      <a:r>
                        <a:rPr lang="en" sz="1200"/>
                        <a:t>1. What are you looking for?</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Clr>
                          <a:srgbClr val="000000"/>
                        </a:buClr>
                        <a:buSzPts val="800"/>
                        <a:buFont typeface="Arial"/>
                        <a:buNone/>
                      </a:pPr>
                      <a:r>
                        <a:rPr lang="en" sz="1200"/>
                        <a:t>500</a:t>
                      </a:r>
                      <a:endParaRPr sz="12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800"/>
                        <a:buFont typeface="Arial"/>
                        <a:buNone/>
                      </a:pPr>
                      <a:r>
                        <a:rPr lang="en" sz="1200"/>
                        <a:t>100%</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55350">
                <a:tc>
                  <a:txBody>
                    <a:bodyPr/>
                    <a:lstStyle/>
                    <a:p>
                      <a:pPr indent="0" lvl="0" marL="19050" marR="0" rtl="0" algn="l">
                        <a:lnSpc>
                          <a:spcPct val="100000"/>
                        </a:lnSpc>
                        <a:spcBef>
                          <a:spcPts val="0"/>
                        </a:spcBef>
                        <a:spcAft>
                          <a:spcPts val="0"/>
                        </a:spcAft>
                        <a:buClr>
                          <a:srgbClr val="000000"/>
                        </a:buClr>
                        <a:buSzPts val="800"/>
                        <a:buFont typeface="Arial"/>
                        <a:buNone/>
                      </a:pPr>
                      <a:r>
                        <a:rPr lang="en" sz="1200"/>
                        <a:t>2. What’s your fit?</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Clr>
                          <a:srgbClr val="000000"/>
                        </a:buClr>
                        <a:buSzPts val="800"/>
                        <a:buFont typeface="Arial"/>
                        <a:buNone/>
                      </a:pPr>
                      <a:r>
                        <a:rPr lang="en" sz="1200"/>
                        <a:t>475</a:t>
                      </a:r>
                      <a:endParaRPr sz="12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800"/>
                        <a:buFont typeface="Arial"/>
                        <a:buNone/>
                      </a:pPr>
                      <a:r>
                        <a:rPr lang="en" sz="1200"/>
                        <a:t>95%</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4175">
                <a:tc>
                  <a:txBody>
                    <a:bodyPr/>
                    <a:lstStyle/>
                    <a:p>
                      <a:pPr indent="0" lvl="0" marL="19050" marR="0" rtl="0" algn="l">
                        <a:lnSpc>
                          <a:spcPct val="100000"/>
                        </a:lnSpc>
                        <a:spcBef>
                          <a:spcPts val="0"/>
                        </a:spcBef>
                        <a:spcAft>
                          <a:spcPts val="0"/>
                        </a:spcAft>
                        <a:buClr>
                          <a:srgbClr val="000000"/>
                        </a:buClr>
                        <a:buSzPts val="800"/>
                        <a:buFont typeface="Arial"/>
                        <a:buNone/>
                      </a:pPr>
                      <a:r>
                        <a:rPr lang="en" sz="1200"/>
                        <a:t>3. Which shapes do you like?</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Clr>
                          <a:srgbClr val="000000"/>
                        </a:buClr>
                        <a:buSzPts val="800"/>
                        <a:buFont typeface="Arial"/>
                        <a:buNone/>
                      </a:pPr>
                      <a:r>
                        <a:rPr lang="en" sz="1200"/>
                        <a:t>380</a:t>
                      </a:r>
                      <a:endParaRPr sz="12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800"/>
                        <a:buFont typeface="Arial"/>
                        <a:buNone/>
                      </a:pPr>
                      <a:r>
                        <a:rPr lang="en" sz="1200"/>
                        <a:t>80%</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r h="555350">
                <a:tc>
                  <a:txBody>
                    <a:bodyPr/>
                    <a:lstStyle/>
                    <a:p>
                      <a:pPr indent="0" lvl="0" marL="19050" marR="0" rtl="0" algn="l">
                        <a:lnSpc>
                          <a:spcPct val="100000"/>
                        </a:lnSpc>
                        <a:spcBef>
                          <a:spcPts val="0"/>
                        </a:spcBef>
                        <a:spcAft>
                          <a:spcPts val="0"/>
                        </a:spcAft>
                        <a:buNone/>
                      </a:pPr>
                      <a:r>
                        <a:rPr lang="en" sz="1200"/>
                        <a:t>4. Which colors do you like?</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Clr>
                          <a:srgbClr val="000000"/>
                        </a:buClr>
                        <a:buSzPts val="800"/>
                        <a:buFont typeface="Arial"/>
                        <a:buNone/>
                      </a:pPr>
                      <a:r>
                        <a:rPr lang="en" sz="1200"/>
                        <a:t>361</a:t>
                      </a:r>
                      <a:endParaRPr sz="12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800"/>
                        <a:buFont typeface="Arial"/>
                        <a:buNone/>
                      </a:pPr>
                      <a:r>
                        <a:rPr lang="en" sz="1200"/>
                        <a:t>95%</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4175">
                <a:tc>
                  <a:txBody>
                    <a:bodyPr/>
                    <a:lstStyle/>
                    <a:p>
                      <a:pPr indent="0" lvl="0" marL="19050" marR="0" rtl="0" algn="l">
                        <a:lnSpc>
                          <a:spcPct val="100000"/>
                        </a:lnSpc>
                        <a:spcBef>
                          <a:spcPts val="0"/>
                        </a:spcBef>
                        <a:spcAft>
                          <a:spcPts val="0"/>
                        </a:spcAft>
                        <a:buClr>
                          <a:srgbClr val="000000"/>
                        </a:buClr>
                        <a:buSzPts val="800"/>
                        <a:buFont typeface="Arial"/>
                        <a:buNone/>
                      </a:pPr>
                      <a:r>
                        <a:rPr lang="en" sz="1200"/>
                        <a:t>5. When was your last eye exam?</a:t>
                      </a:r>
                      <a:endParaRPr sz="1200" u="none" cap="none" strike="noStrike"/>
                    </a:p>
                  </a:txBody>
                  <a:tcPr marT="91425" marB="91425" marR="91425" marL="91425" anchor="ctr"/>
                </a:tc>
                <a:tc>
                  <a:txBody>
                    <a:bodyPr/>
                    <a:lstStyle/>
                    <a:p>
                      <a:pPr indent="0" lvl="0" marL="0" marR="0" rtl="0" algn="r">
                        <a:lnSpc>
                          <a:spcPct val="100000"/>
                        </a:lnSpc>
                        <a:spcBef>
                          <a:spcPts val="0"/>
                        </a:spcBef>
                        <a:spcAft>
                          <a:spcPts val="0"/>
                        </a:spcAft>
                        <a:buClr>
                          <a:srgbClr val="000000"/>
                        </a:buClr>
                        <a:buSzPts val="800"/>
                        <a:buFont typeface="Arial"/>
                        <a:buNone/>
                      </a:pPr>
                      <a:r>
                        <a:rPr lang="en" sz="1200"/>
                        <a:t>270</a:t>
                      </a:r>
                      <a:endParaRPr sz="12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800"/>
                        <a:buFont typeface="Arial"/>
                        <a:buNone/>
                      </a:pPr>
                      <a:r>
                        <a:rPr lang="en" sz="1200"/>
                        <a:t>75%</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0"/>
          </a:srgbClr>
        </a:solidFill>
      </p:bgPr>
    </p:bg>
    <p:spTree>
      <p:nvGrpSpPr>
        <p:cNvPr id="323" name="Shape 323"/>
        <p:cNvGrpSpPr/>
        <p:nvPr/>
      </p:nvGrpSpPr>
      <p:grpSpPr>
        <a:xfrm>
          <a:off x="0" y="0"/>
          <a:ext cx="0" cy="0"/>
          <a:chOff x="0" y="0"/>
          <a:chExt cx="0" cy="0"/>
        </a:xfrm>
      </p:grpSpPr>
      <p:sp>
        <p:nvSpPr>
          <p:cNvPr id="324" name="Google Shape;324;p53"/>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2</a:t>
            </a:r>
            <a:r>
              <a:rPr b="0" i="0" lang="en" sz="4800" u="none" cap="none" strike="noStrik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Home Try-On</a:t>
            </a:r>
            <a:r>
              <a:rPr lang="en" sz="4800">
                <a:solidFill>
                  <a:schemeClr val="lt1"/>
                </a:solidFill>
                <a:latin typeface="Roboto Black"/>
                <a:ea typeface="Roboto Black"/>
                <a:cs typeface="Roboto Black"/>
                <a:sym typeface="Roboto Black"/>
              </a:rPr>
              <a:t> Funnel</a:t>
            </a:r>
            <a:endParaRPr b="0" i="0" sz="1400" u="none" cap="none" strike="noStrike">
              <a:solidFill>
                <a:srgbClr val="000000"/>
              </a:solidFill>
              <a:latin typeface="Arial"/>
              <a:ea typeface="Arial"/>
              <a:cs typeface="Arial"/>
              <a:sym typeface="Arial"/>
            </a:endParaRPr>
          </a:p>
        </p:txBody>
      </p:sp>
      <p:sp>
        <p:nvSpPr>
          <p:cNvPr id="325" name="Google Shape;325;p53"/>
          <p:cNvSpPr txBox="1"/>
          <p:nvPr/>
        </p:nvSpPr>
        <p:spPr>
          <a:xfrm>
            <a:off x="1846500" y="3070250"/>
            <a:ext cx="5451000" cy="14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chemeClr val="lt1"/>
                </a:solidFill>
                <a:latin typeface="Roboto"/>
                <a:ea typeface="Roboto"/>
                <a:cs typeface="Roboto"/>
                <a:sym typeface="Roboto"/>
              </a:rPr>
              <a:t>+ A/B Testing</a:t>
            </a:r>
            <a:endParaRPr b="1" sz="29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nvSpPr>
        <p:spPr>
          <a:xfrm>
            <a:off x="311700" y="1402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.1 </a:t>
            </a:r>
            <a:r>
              <a:rPr b="1" lang="en" sz="2400">
                <a:solidFill>
                  <a:srgbClr val="295269"/>
                </a:solidFill>
                <a:latin typeface="Roboto"/>
                <a:ea typeface="Roboto"/>
                <a:cs typeface="Roboto"/>
                <a:sym typeface="Roboto"/>
              </a:rPr>
              <a:t>Combining Tables</a:t>
            </a:r>
            <a:endParaRPr b="1" i="0" sz="2400" u="none" cap="none" strike="noStrike">
              <a:solidFill>
                <a:srgbClr val="295269"/>
              </a:solidFill>
              <a:latin typeface="Roboto"/>
              <a:ea typeface="Roboto"/>
              <a:cs typeface="Roboto"/>
              <a:sym typeface="Roboto"/>
            </a:endParaRPr>
          </a:p>
        </p:txBody>
      </p:sp>
      <p:sp>
        <p:nvSpPr>
          <p:cNvPr id="331" name="Google Shape;331;p54"/>
          <p:cNvSpPr txBox="1"/>
          <p:nvPr/>
        </p:nvSpPr>
        <p:spPr>
          <a:xfrm>
            <a:off x="6040375" y="1125125"/>
            <a:ext cx="30096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SELECT DISTINCT q.user_id,</a:t>
            </a:r>
            <a:endParaRPr sz="1200">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h.user_id IS NOT NULL AS 'is_home_try_on',</a:t>
            </a:r>
            <a:endParaRPr sz="1200">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H.number_of_pairs,</a:t>
            </a:r>
            <a:endParaRPr sz="1200">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p.user_id IS NOT NULL AS 'is_purchase'</a:t>
            </a:r>
            <a:endParaRPr sz="12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FROM quiz q</a:t>
            </a:r>
            <a:endParaRPr sz="12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LEFT JOIN home_try_on h</a:t>
            </a:r>
            <a:endParaRPr sz="1200">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ON q.user_id = h.user_id</a:t>
            </a:r>
            <a:endParaRPr sz="12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LEFT JOIN purchase p</a:t>
            </a:r>
            <a:endParaRPr sz="1200">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ON h.user_id = p.user_id</a:t>
            </a:r>
            <a:endParaRPr sz="12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1200">
                <a:latin typeface="Courier New"/>
                <a:ea typeface="Courier New"/>
                <a:cs typeface="Courier New"/>
                <a:sym typeface="Courier New"/>
              </a:rPr>
              <a:t>LIMIT 10;</a:t>
            </a:r>
            <a:endParaRPr sz="1200">
              <a:latin typeface="Courier New"/>
              <a:ea typeface="Courier New"/>
              <a:cs typeface="Courier New"/>
              <a:sym typeface="Courier New"/>
            </a:endParaRPr>
          </a:p>
        </p:txBody>
      </p:sp>
      <p:sp>
        <p:nvSpPr>
          <p:cNvPr id="332" name="Google Shape;332;p54"/>
          <p:cNvSpPr txBox="1"/>
          <p:nvPr/>
        </p:nvSpPr>
        <p:spPr>
          <a:xfrm>
            <a:off x="177975" y="1125125"/>
            <a:ext cx="57066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chemeClr val="dk1"/>
              </a:buClr>
              <a:buSzPts val="1100"/>
              <a:buFont typeface="Arial"/>
              <a:buNone/>
            </a:pPr>
            <a:r>
              <a:rPr lang="en" sz="1200">
                <a:latin typeface="Roboto"/>
                <a:ea typeface="Roboto"/>
                <a:cs typeface="Roboto"/>
                <a:sym typeface="Roboto"/>
              </a:rPr>
              <a:t>Take the Style Quiz → Home Try-On → Purchase the Perfect Pair</a:t>
            </a:r>
            <a:endParaRPr sz="1200">
              <a:latin typeface="Roboto"/>
              <a:ea typeface="Roboto"/>
              <a:cs typeface="Roboto"/>
              <a:sym typeface="Roboto"/>
            </a:endParaRPr>
          </a:p>
          <a:p>
            <a:pPr indent="0" lvl="0" marL="0" marR="0" rtl="0" algn="l">
              <a:lnSpc>
                <a:spcPct val="200000"/>
              </a:lnSpc>
              <a:spcBef>
                <a:spcPts val="0"/>
              </a:spcBef>
              <a:spcAft>
                <a:spcPts val="0"/>
              </a:spcAft>
              <a:buClr>
                <a:schemeClr val="dk1"/>
              </a:buClr>
              <a:buSzPts val="1100"/>
              <a:buFont typeface="Arial"/>
              <a:buNone/>
            </a:pPr>
            <a:r>
              <a:rPr lang="en" sz="1200">
                <a:latin typeface="Roboto"/>
                <a:ea typeface="Roboto"/>
                <a:cs typeface="Roboto"/>
                <a:sym typeface="Roboto"/>
              </a:rPr>
              <a:t>The query to the right joins three tables: </a:t>
            </a:r>
            <a:r>
              <a:rPr lang="en" sz="1200">
                <a:latin typeface="Courier New"/>
                <a:ea typeface="Courier New"/>
                <a:cs typeface="Courier New"/>
                <a:sym typeface="Courier New"/>
              </a:rPr>
              <a:t>quiz</a:t>
            </a:r>
            <a:r>
              <a:rPr lang="en" sz="1200">
                <a:latin typeface="Roboto"/>
                <a:ea typeface="Roboto"/>
                <a:cs typeface="Roboto"/>
                <a:sym typeface="Roboto"/>
              </a:rPr>
              <a:t>, </a:t>
            </a:r>
            <a:r>
              <a:rPr lang="en" sz="1200">
                <a:latin typeface="Courier New"/>
                <a:ea typeface="Courier New"/>
                <a:cs typeface="Courier New"/>
                <a:sym typeface="Courier New"/>
              </a:rPr>
              <a:t>home_try_on</a:t>
            </a:r>
            <a:r>
              <a:rPr lang="en" sz="1200">
                <a:latin typeface="Roboto"/>
                <a:ea typeface="Roboto"/>
                <a:cs typeface="Roboto"/>
                <a:sym typeface="Roboto"/>
              </a:rPr>
              <a:t>, and </a:t>
            </a:r>
            <a:r>
              <a:rPr lang="en" sz="1200">
                <a:latin typeface="Courier New"/>
                <a:ea typeface="Courier New"/>
                <a:cs typeface="Courier New"/>
                <a:sym typeface="Courier New"/>
              </a:rPr>
              <a:t>purchase</a:t>
            </a:r>
            <a:r>
              <a:rPr lang="en" sz="1200">
                <a:latin typeface="Roboto"/>
                <a:ea typeface="Roboto"/>
                <a:cs typeface="Roboto"/>
                <a:sym typeface="Roboto"/>
              </a:rPr>
              <a:t>.</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Goals:</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Get conversion rates for each step</a:t>
            </a:r>
            <a:endParaRPr sz="1200">
              <a:latin typeface="Roboto"/>
              <a:ea typeface="Roboto"/>
              <a:cs typeface="Roboto"/>
              <a:sym typeface="Roboto"/>
            </a:endParaRPr>
          </a:p>
          <a:p>
            <a:pPr indent="-304800" lvl="0" marL="457200" marR="0" rtl="0" algn="l">
              <a:lnSpc>
                <a:spcPct val="200000"/>
              </a:lnSpc>
              <a:spcBef>
                <a:spcPts val="0"/>
              </a:spcBef>
              <a:spcAft>
                <a:spcPts val="0"/>
              </a:spcAft>
              <a:buSzPts val="1200"/>
              <a:buFont typeface="Roboto"/>
              <a:buChar char="●"/>
            </a:pPr>
            <a:r>
              <a:rPr lang="en" sz="1200">
                <a:latin typeface="Roboto"/>
                <a:ea typeface="Roboto"/>
                <a:cs typeface="Roboto"/>
                <a:sym typeface="Roboto"/>
              </a:rPr>
              <a:t>Evaluate if trying on 3 or 5 pairs is more likely to result in a </a:t>
            </a:r>
            <a:r>
              <a:rPr lang="en" sz="1200">
                <a:latin typeface="Roboto"/>
                <a:ea typeface="Roboto"/>
                <a:cs typeface="Roboto"/>
                <a:sym typeface="Roboto"/>
              </a:rPr>
              <a:t>purchase</a:t>
            </a:r>
            <a:r>
              <a:rPr lang="en" sz="1200">
                <a:latin typeface="Roboto"/>
                <a:ea typeface="Roboto"/>
                <a:cs typeface="Roboto"/>
                <a:sym typeface="Roboto"/>
              </a:rPr>
              <a:t>.</a:t>
            </a:r>
            <a:endParaRPr sz="1200">
              <a:latin typeface="Roboto"/>
              <a:ea typeface="Roboto"/>
              <a:cs typeface="Roboto"/>
              <a:sym typeface="Roboto"/>
            </a:endParaRPr>
          </a:p>
          <a:p>
            <a:pPr indent="0" lvl="0" marL="0" marR="0" rtl="0" algn="l">
              <a:lnSpc>
                <a:spcPct val="150000"/>
              </a:lnSpc>
              <a:spcBef>
                <a:spcPts val="0"/>
              </a:spcBef>
              <a:spcAft>
                <a:spcPts val="0"/>
              </a:spcAft>
              <a:buNone/>
            </a:pPr>
            <a:r>
              <a:rPr lang="en" sz="1200">
                <a:latin typeface="Roboto"/>
                <a:ea typeface="Roboto"/>
                <a:cs typeface="Roboto"/>
                <a:sym typeface="Roboto"/>
              </a:rPr>
              <a:t>See a sample of the resulting table below:</a:t>
            </a:r>
            <a:endParaRPr sz="1200">
              <a:latin typeface="Roboto"/>
              <a:ea typeface="Roboto"/>
              <a:cs typeface="Roboto"/>
              <a:sym typeface="Roboto"/>
            </a:endParaRPr>
          </a:p>
        </p:txBody>
      </p:sp>
      <p:graphicFrame>
        <p:nvGraphicFramePr>
          <p:cNvPr id="333" name="Google Shape;333;p54"/>
          <p:cNvGraphicFramePr/>
          <p:nvPr/>
        </p:nvGraphicFramePr>
        <p:xfrm>
          <a:off x="177975" y="3112800"/>
          <a:ext cx="3000000" cy="3000000"/>
        </p:xfrm>
        <a:graphic>
          <a:graphicData uri="http://schemas.openxmlformats.org/drawingml/2006/table">
            <a:tbl>
              <a:tblPr>
                <a:noFill/>
                <a:tableStyleId>{CA1EF5E4-D623-4C4B-9A68-F049A5205C13}</a:tableStyleId>
              </a:tblPr>
              <a:tblGrid>
                <a:gridCol w="1278500"/>
                <a:gridCol w="1637150"/>
                <a:gridCol w="1395475"/>
                <a:gridCol w="1395475"/>
              </a:tblGrid>
              <a:tr h="349200">
                <a:tc>
                  <a:txBody>
                    <a:bodyPr/>
                    <a:lstStyle/>
                    <a:p>
                      <a:pPr indent="0" lvl="0" marL="0" marR="0" rtl="0" algn="l">
                        <a:lnSpc>
                          <a:spcPct val="100000"/>
                        </a:lnSpc>
                        <a:spcBef>
                          <a:spcPts val="0"/>
                        </a:spcBef>
                        <a:spcAft>
                          <a:spcPts val="0"/>
                        </a:spcAft>
                        <a:buClr>
                          <a:srgbClr val="000000"/>
                        </a:buClr>
                        <a:buSzPts val="1000"/>
                        <a:buFont typeface="Arial"/>
                        <a:buNone/>
                      </a:pPr>
                      <a:r>
                        <a:rPr b="1" lang="en" sz="1100">
                          <a:solidFill>
                            <a:srgbClr val="FFFFFF"/>
                          </a:solidFill>
                        </a:rPr>
                        <a:t>user_id</a:t>
                      </a:r>
                      <a:endParaRPr b="1" sz="1100" u="none" cap="none" strike="noStrike">
                        <a:solidFill>
                          <a:srgbClr val="FFFFFF"/>
                        </a:solidFill>
                      </a:endParaRPr>
                    </a:p>
                  </a:txBody>
                  <a:tcPr marT="91425" marB="91425" marR="91425" marL="91425">
                    <a:lnB cap="flat" cmpd="sng" w="9525">
                      <a:solidFill>
                        <a:srgbClr val="000000"/>
                      </a:solidFill>
                      <a:prstDash val="solid"/>
                      <a:round/>
                      <a:headEnd len="sm" w="sm" type="none"/>
                      <a:tailEnd len="sm" w="sm" type="none"/>
                    </a:lnB>
                    <a:solidFill>
                      <a:srgbClr val="204056">
                        <a:alpha val="82352"/>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100">
                          <a:solidFill>
                            <a:srgbClr val="FFFFFF"/>
                          </a:solidFill>
                        </a:rPr>
                        <a:t>is_home_try_on</a:t>
                      </a:r>
                      <a:endParaRPr b="1" sz="1100" u="none" cap="none" strike="noStrike">
                        <a:solidFill>
                          <a:srgbClr val="FFFFFF"/>
                        </a:solidFill>
                      </a:endParaRPr>
                    </a:p>
                  </a:txBody>
                  <a:tcPr marT="91425" marB="91425" marR="91425" marL="91425">
                    <a:lnB cap="flat" cmpd="sng" w="9525">
                      <a:solidFill>
                        <a:srgbClr val="000000"/>
                      </a:solidFill>
                      <a:prstDash val="solid"/>
                      <a:round/>
                      <a:headEnd len="sm" w="sm" type="none"/>
                      <a:tailEnd len="sm" w="sm" type="none"/>
                    </a:lnB>
                    <a:solidFill>
                      <a:srgbClr val="204056">
                        <a:alpha val="82352"/>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100">
                          <a:solidFill>
                            <a:srgbClr val="FFFFFF"/>
                          </a:solidFill>
                        </a:rPr>
                        <a:t>number_of_pairs</a:t>
                      </a:r>
                      <a:endParaRPr b="1" sz="1100" u="none" cap="none" strike="noStrike">
                        <a:solidFill>
                          <a:srgbClr val="FFFFFF"/>
                        </a:solidFill>
                      </a:endParaRPr>
                    </a:p>
                  </a:txBody>
                  <a:tcPr marT="91425" marB="91425" marR="91425" marL="91425">
                    <a:lnB cap="flat" cmpd="sng" w="9525">
                      <a:solidFill>
                        <a:srgbClr val="000000"/>
                      </a:solidFill>
                      <a:prstDash val="solid"/>
                      <a:round/>
                      <a:headEnd len="sm" w="sm" type="none"/>
                      <a:tailEnd len="sm" w="sm" type="none"/>
                    </a:lnB>
                    <a:solidFill>
                      <a:srgbClr val="204056">
                        <a:alpha val="82352"/>
                      </a:srgbClr>
                    </a:solidFill>
                  </a:tcPr>
                </a:tc>
                <a:tc>
                  <a:txBody>
                    <a:bodyPr/>
                    <a:lstStyle/>
                    <a:p>
                      <a:pPr indent="0" lvl="0" marL="0" marR="0" rtl="0" algn="l">
                        <a:lnSpc>
                          <a:spcPct val="100000"/>
                        </a:lnSpc>
                        <a:spcBef>
                          <a:spcPts val="0"/>
                        </a:spcBef>
                        <a:spcAft>
                          <a:spcPts val="0"/>
                        </a:spcAft>
                        <a:buNone/>
                      </a:pPr>
                      <a:r>
                        <a:rPr b="1" lang="en" sz="1100">
                          <a:solidFill>
                            <a:srgbClr val="FFFFFF"/>
                          </a:solidFill>
                        </a:rPr>
                        <a:t>is_purchase</a:t>
                      </a:r>
                      <a:endParaRPr b="1" sz="1100" u="none" cap="none" strike="noStrike">
                        <a:solidFill>
                          <a:srgbClr val="FFFFFF"/>
                        </a:solidFill>
                      </a:endParaRPr>
                    </a:p>
                  </a:txBody>
                  <a:tcPr marT="91425" marB="91425" marR="91425" marL="91425">
                    <a:lnB cap="flat" cmpd="sng" w="9525">
                      <a:solidFill>
                        <a:srgbClr val="000000"/>
                      </a:solidFill>
                      <a:prstDash val="solid"/>
                      <a:round/>
                      <a:headEnd len="sm" w="sm" type="none"/>
                      <a:tailEnd len="sm" w="sm" type="none"/>
                    </a:lnB>
                    <a:solidFill>
                      <a:srgbClr val="204056">
                        <a:alpha val="82350"/>
                      </a:srgbClr>
                    </a:solidFill>
                  </a:tcPr>
                </a:tc>
              </a:tr>
              <a:tr h="281900">
                <a:tc>
                  <a:txBody>
                    <a:bodyPr/>
                    <a:lstStyle/>
                    <a:p>
                      <a:pPr indent="0" lvl="0" marL="0" rtl="0" algn="ctr">
                        <a:lnSpc>
                          <a:spcPct val="115000"/>
                        </a:lnSpc>
                        <a:spcBef>
                          <a:spcPts val="0"/>
                        </a:spcBef>
                        <a:spcAft>
                          <a:spcPts val="0"/>
                        </a:spcAft>
                        <a:buNone/>
                      </a:pPr>
                      <a:r>
                        <a:rPr lang="en" sz="1200">
                          <a:solidFill>
                            <a:schemeClr val="dk1"/>
                          </a:solidFill>
                        </a:rPr>
                        <a:t>4e8118dc-</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1</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3 pairs</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0</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1900">
                <a:tc>
                  <a:txBody>
                    <a:bodyPr/>
                    <a:lstStyle/>
                    <a:p>
                      <a:pPr indent="0" lvl="0" marL="0" rtl="0" algn="ctr">
                        <a:lnSpc>
                          <a:spcPct val="115000"/>
                        </a:lnSpc>
                        <a:spcBef>
                          <a:spcPts val="0"/>
                        </a:spcBef>
                        <a:spcAft>
                          <a:spcPts val="0"/>
                        </a:spcAft>
                        <a:buNone/>
                      </a:pPr>
                      <a:r>
                        <a:rPr lang="en" sz="1200">
                          <a:solidFill>
                            <a:schemeClr val="dk1"/>
                          </a:solidFill>
                        </a:rPr>
                        <a:t>291f1cca-</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1</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3 pairs</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1</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1900">
                <a:tc>
                  <a:txBody>
                    <a:bodyPr/>
                    <a:lstStyle/>
                    <a:p>
                      <a:pPr indent="0" lvl="0" marL="0" rtl="0" algn="ctr">
                        <a:lnSpc>
                          <a:spcPct val="115000"/>
                        </a:lnSpc>
                        <a:spcBef>
                          <a:spcPts val="0"/>
                        </a:spcBef>
                        <a:spcAft>
                          <a:spcPts val="0"/>
                        </a:spcAft>
                        <a:buNone/>
                      </a:pPr>
                      <a:r>
                        <a:rPr lang="en" sz="1200">
                          <a:solidFill>
                            <a:schemeClr val="dk1"/>
                          </a:solidFill>
                        </a:rPr>
                        <a:t>75122300-</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0</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rPr>
                        <a:t>ø</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0</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1900">
                <a:tc>
                  <a:txBody>
                    <a:bodyPr/>
                    <a:lstStyle/>
                    <a:p>
                      <a:pPr indent="0" lvl="0" marL="0" rtl="0" algn="ctr">
                        <a:lnSpc>
                          <a:spcPct val="115000"/>
                        </a:lnSpc>
                        <a:spcBef>
                          <a:spcPts val="0"/>
                        </a:spcBef>
                        <a:spcAft>
                          <a:spcPts val="0"/>
                        </a:spcAft>
                        <a:buNone/>
                      </a:pPr>
                      <a:r>
                        <a:rPr lang="en" sz="1200">
                          <a:solidFill>
                            <a:schemeClr val="dk1"/>
                          </a:solidFill>
                        </a:rPr>
                        <a:t>75bc6ebd-</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1</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5 pairs</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0</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81900">
                <a:tc>
                  <a:txBody>
                    <a:bodyPr/>
                    <a:lstStyle/>
                    <a:p>
                      <a:pPr indent="0" lvl="0" marL="0" rtl="0" algn="ctr">
                        <a:lnSpc>
                          <a:spcPct val="115000"/>
                        </a:lnSpc>
                        <a:spcBef>
                          <a:spcPts val="0"/>
                        </a:spcBef>
                        <a:spcAft>
                          <a:spcPts val="0"/>
                        </a:spcAft>
                        <a:buNone/>
                      </a:pPr>
                      <a:r>
                        <a:rPr lang="en" sz="1200">
                          <a:solidFill>
                            <a:schemeClr val="dk1"/>
                          </a:solidFill>
                        </a:rPr>
                        <a:t>ce965c4d-</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1</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3 pairs</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1</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nvSpPr>
        <p:spPr>
          <a:xfrm>
            <a:off x="311700" y="1402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Analysis</a:t>
            </a:r>
            <a:endParaRPr b="1" i="0" sz="2400" u="none" cap="none" strike="noStrike">
              <a:solidFill>
                <a:srgbClr val="295269"/>
              </a:solidFill>
              <a:latin typeface="Roboto"/>
              <a:ea typeface="Roboto"/>
              <a:cs typeface="Roboto"/>
              <a:sym typeface="Roboto"/>
            </a:endParaRPr>
          </a:p>
        </p:txBody>
      </p:sp>
      <p:sp>
        <p:nvSpPr>
          <p:cNvPr id="339" name="Google Shape;339;p55"/>
          <p:cNvSpPr txBox="1"/>
          <p:nvPr/>
        </p:nvSpPr>
        <p:spPr>
          <a:xfrm>
            <a:off x="177975" y="1048925"/>
            <a:ext cx="8398800" cy="15228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Using a spreadsheet we were able to calculate overall conversion rates and compare the results of the A/B test:</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We found that the overall conversion rates are fairly high!</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However, the A/B test demonstrated that they could be even higher. We had 79% conversion for customers who tried five pairs of glasses, compared to only 53% percent for customers who only tried three.</a:t>
            </a:r>
            <a:endParaRPr sz="1200">
              <a:latin typeface="Roboto"/>
              <a:ea typeface="Roboto"/>
              <a:cs typeface="Roboto"/>
              <a:sym typeface="Roboto"/>
            </a:endParaRPr>
          </a:p>
        </p:txBody>
      </p:sp>
      <p:graphicFrame>
        <p:nvGraphicFramePr>
          <p:cNvPr id="340" name="Google Shape;340;p55"/>
          <p:cNvGraphicFramePr/>
          <p:nvPr/>
        </p:nvGraphicFramePr>
        <p:xfrm>
          <a:off x="923300" y="3009465"/>
          <a:ext cx="3000000" cy="3000000"/>
        </p:xfrm>
        <a:graphic>
          <a:graphicData uri="http://schemas.openxmlformats.org/drawingml/2006/table">
            <a:tbl>
              <a:tblPr>
                <a:noFill/>
                <a:tableStyleId>{CA1EF5E4-D623-4C4B-9A68-F049A5205C13}</a:tableStyleId>
              </a:tblPr>
              <a:tblGrid>
                <a:gridCol w="1102475"/>
                <a:gridCol w="1203350"/>
              </a:tblGrid>
              <a:tr h="522000">
                <a:tc gridSpan="2">
                  <a:txBody>
                    <a:bodyPr/>
                    <a:lstStyle/>
                    <a:p>
                      <a:pPr indent="0" lvl="0" marL="0" marR="0" rtl="0" algn="ctr">
                        <a:lnSpc>
                          <a:spcPct val="100000"/>
                        </a:lnSpc>
                        <a:spcBef>
                          <a:spcPts val="0"/>
                        </a:spcBef>
                        <a:spcAft>
                          <a:spcPts val="0"/>
                        </a:spcAft>
                        <a:buNone/>
                      </a:pPr>
                      <a:r>
                        <a:rPr b="1" lang="en">
                          <a:solidFill>
                            <a:srgbClr val="FFFFFF"/>
                          </a:solidFill>
                        </a:rPr>
                        <a:t>Overall Conversion</a:t>
                      </a:r>
                      <a:endParaRPr b="1">
                        <a:solidFill>
                          <a:srgbClr val="FFFFFF"/>
                        </a:solidFill>
                      </a:endParaRPr>
                    </a:p>
                  </a:txBody>
                  <a:tcPr marT="91425" marB="91425" marR="91425" marL="91425" anchor="b">
                    <a:lnB cap="flat" cmpd="sng" w="9525">
                      <a:solidFill>
                        <a:srgbClr val="000000"/>
                      </a:solidFill>
                      <a:prstDash val="solid"/>
                      <a:round/>
                      <a:headEnd len="sm" w="sm" type="none"/>
                      <a:tailEnd len="sm" w="sm" type="none"/>
                    </a:lnB>
                    <a:solidFill>
                      <a:srgbClr val="204056">
                        <a:alpha val="82350"/>
                      </a:srgbClr>
                    </a:solidFill>
                  </a:tcPr>
                </a:tc>
                <a:tc hMerge="1"/>
              </a:tr>
              <a:tr h="419850">
                <a:tc>
                  <a:txBody>
                    <a:bodyPr/>
                    <a:lstStyle/>
                    <a:p>
                      <a:pPr indent="0" lvl="0" marL="0" rtl="0" algn="ctr">
                        <a:lnSpc>
                          <a:spcPct val="115000"/>
                        </a:lnSpc>
                        <a:spcBef>
                          <a:spcPts val="0"/>
                        </a:spcBef>
                        <a:spcAft>
                          <a:spcPts val="0"/>
                        </a:spcAft>
                        <a:buNone/>
                      </a:pPr>
                      <a:r>
                        <a:rPr lang="en" sz="1200">
                          <a:solidFill>
                            <a:schemeClr val="dk1"/>
                          </a:solidFill>
                        </a:rPr>
                        <a:t>Quiz</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n/a</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19850">
                <a:tc>
                  <a:txBody>
                    <a:bodyPr/>
                    <a:lstStyle/>
                    <a:p>
                      <a:pPr indent="0" lvl="0" marL="0" rtl="0" algn="ctr">
                        <a:lnSpc>
                          <a:spcPct val="115000"/>
                        </a:lnSpc>
                        <a:spcBef>
                          <a:spcPts val="0"/>
                        </a:spcBef>
                        <a:spcAft>
                          <a:spcPts val="0"/>
                        </a:spcAft>
                        <a:buNone/>
                      </a:pPr>
                      <a:r>
                        <a:rPr lang="en" sz="1200">
                          <a:solidFill>
                            <a:schemeClr val="dk1"/>
                          </a:solidFill>
                        </a:rPr>
                        <a:t>Try-On</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75%</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19850">
                <a:tc>
                  <a:txBody>
                    <a:bodyPr/>
                    <a:lstStyle/>
                    <a:p>
                      <a:pPr indent="0" lvl="0" marL="0" rtl="0" algn="ctr">
                        <a:lnSpc>
                          <a:spcPct val="115000"/>
                        </a:lnSpc>
                        <a:spcBef>
                          <a:spcPts val="0"/>
                        </a:spcBef>
                        <a:spcAft>
                          <a:spcPts val="0"/>
                        </a:spcAft>
                        <a:buNone/>
                      </a:pPr>
                      <a:r>
                        <a:rPr lang="en" sz="1200">
                          <a:solidFill>
                            <a:schemeClr val="dk1"/>
                          </a:solidFill>
                        </a:rPr>
                        <a:t>Purchase</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50%</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graphicFrame>
        <p:nvGraphicFramePr>
          <p:cNvPr id="341" name="Google Shape;341;p55"/>
          <p:cNvGraphicFramePr/>
          <p:nvPr/>
        </p:nvGraphicFramePr>
        <p:xfrm>
          <a:off x="4783375" y="3098390"/>
          <a:ext cx="3000000" cy="3000000"/>
        </p:xfrm>
        <a:graphic>
          <a:graphicData uri="http://schemas.openxmlformats.org/drawingml/2006/table">
            <a:tbl>
              <a:tblPr>
                <a:noFill/>
                <a:tableStyleId>{CA1EF5E4-D623-4C4B-9A68-F049A5205C13}</a:tableStyleId>
              </a:tblPr>
              <a:tblGrid>
                <a:gridCol w="1398000"/>
                <a:gridCol w="1398000"/>
              </a:tblGrid>
              <a:tr h="633275">
                <a:tc gridSpan="2">
                  <a:txBody>
                    <a:bodyPr/>
                    <a:lstStyle/>
                    <a:p>
                      <a:pPr indent="0" lvl="0" marL="0" marR="0" rtl="0" algn="ctr">
                        <a:lnSpc>
                          <a:spcPct val="100000"/>
                        </a:lnSpc>
                        <a:spcBef>
                          <a:spcPts val="0"/>
                        </a:spcBef>
                        <a:spcAft>
                          <a:spcPts val="0"/>
                        </a:spcAft>
                        <a:buNone/>
                      </a:pPr>
                      <a:r>
                        <a:rPr b="1" lang="en">
                          <a:solidFill>
                            <a:srgbClr val="FFFFFF"/>
                          </a:solidFill>
                        </a:rPr>
                        <a:t>A/B Purchase Conversion</a:t>
                      </a:r>
                      <a:endParaRPr b="1">
                        <a:solidFill>
                          <a:srgbClr val="FFFFFF"/>
                        </a:solidFill>
                      </a:endParaRPr>
                    </a:p>
                  </a:txBody>
                  <a:tcPr marT="91425" marB="91425" marR="91425" marL="91425" anchor="b">
                    <a:lnB cap="flat" cmpd="sng" w="9525">
                      <a:solidFill>
                        <a:srgbClr val="000000"/>
                      </a:solidFill>
                      <a:prstDash val="solid"/>
                      <a:round/>
                      <a:headEnd len="sm" w="sm" type="none"/>
                      <a:tailEnd len="sm" w="sm" type="none"/>
                    </a:lnB>
                    <a:solidFill>
                      <a:srgbClr val="204056">
                        <a:alpha val="82350"/>
                      </a:srgbClr>
                    </a:solidFill>
                  </a:tcPr>
                </a:tc>
                <a:tc hMerge="1"/>
              </a:tr>
              <a:tr h="455150">
                <a:tc>
                  <a:txBody>
                    <a:bodyPr/>
                    <a:lstStyle/>
                    <a:p>
                      <a:pPr indent="0" lvl="0" marL="0" marR="0" rtl="0" algn="ctr">
                        <a:lnSpc>
                          <a:spcPct val="100000"/>
                        </a:lnSpc>
                        <a:spcBef>
                          <a:spcPts val="0"/>
                        </a:spcBef>
                        <a:spcAft>
                          <a:spcPts val="0"/>
                        </a:spcAft>
                        <a:buClr>
                          <a:srgbClr val="000000"/>
                        </a:buClr>
                        <a:buSzPts val="1000"/>
                        <a:buFont typeface="Arial"/>
                        <a:buNone/>
                      </a:pPr>
                      <a:r>
                        <a:rPr b="1" lang="en" sz="1300">
                          <a:solidFill>
                            <a:srgbClr val="FFFFFF"/>
                          </a:solidFill>
                        </a:rPr>
                        <a:t>3 Pairs</a:t>
                      </a:r>
                      <a:endParaRPr b="1" sz="1300" u="none" cap="none" strike="noStrike">
                        <a:solidFill>
                          <a:srgbClr val="FFFFFF"/>
                        </a:solidFill>
                      </a:endParaRPr>
                    </a:p>
                  </a:txBody>
                  <a:tcPr marT="91425" marB="91425" marR="91425" marL="914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2350"/>
                      </a:srgbClr>
                    </a:solidFill>
                  </a:tcPr>
                </a:tc>
                <a:tc>
                  <a:txBody>
                    <a:bodyPr/>
                    <a:lstStyle/>
                    <a:p>
                      <a:pPr indent="0" lvl="0" marL="0" marR="0" rtl="0" algn="ctr">
                        <a:lnSpc>
                          <a:spcPct val="100000"/>
                        </a:lnSpc>
                        <a:spcBef>
                          <a:spcPts val="0"/>
                        </a:spcBef>
                        <a:spcAft>
                          <a:spcPts val="0"/>
                        </a:spcAft>
                        <a:buNone/>
                      </a:pPr>
                      <a:r>
                        <a:rPr b="1" lang="en" sz="1300">
                          <a:solidFill>
                            <a:srgbClr val="FFFFFF"/>
                          </a:solidFill>
                        </a:rPr>
                        <a:t>5 Pairs</a:t>
                      </a:r>
                      <a:endParaRPr b="1" sz="1300" u="none" cap="none" strike="noStrike">
                        <a:solidFill>
                          <a:srgbClr val="FFFFFF"/>
                        </a:solidFill>
                      </a:endParaRPr>
                    </a:p>
                  </a:txBody>
                  <a:tcPr marT="91425" marB="91425" marR="91425" marL="914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04056">
                        <a:alpha val="82350"/>
                      </a:srgbClr>
                    </a:solidFill>
                  </a:tcPr>
                </a:tc>
              </a:tr>
              <a:tr h="515300">
                <a:tc>
                  <a:txBody>
                    <a:bodyPr/>
                    <a:lstStyle/>
                    <a:p>
                      <a:pPr indent="0" lvl="0" marL="0" rtl="0" algn="ctr">
                        <a:lnSpc>
                          <a:spcPct val="115000"/>
                        </a:lnSpc>
                        <a:spcBef>
                          <a:spcPts val="0"/>
                        </a:spcBef>
                        <a:spcAft>
                          <a:spcPts val="0"/>
                        </a:spcAft>
                        <a:buNone/>
                      </a:pPr>
                      <a:r>
                        <a:rPr lang="en" sz="1200">
                          <a:solidFill>
                            <a:schemeClr val="dk1"/>
                          </a:solidFill>
                        </a:rPr>
                        <a:t>53%</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1200">
                          <a:solidFill>
                            <a:schemeClr val="dk1"/>
                          </a:solidFill>
                        </a:rPr>
                        <a:t>79%</a:t>
                      </a:r>
                      <a:endParaRPr sz="1200" u="none" cap="none" strike="noStrike">
                        <a:solidFill>
                          <a:schemeClr val="dk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0"/>
          </a:srgbClr>
        </a:solidFill>
      </p:bgPr>
    </p:bg>
    <p:spTree>
      <p:nvGrpSpPr>
        <p:cNvPr id="345" name="Shape 345"/>
        <p:cNvGrpSpPr/>
        <p:nvPr/>
      </p:nvGrpSpPr>
      <p:grpSpPr>
        <a:xfrm>
          <a:off x="0" y="0"/>
          <a:ext cx="0" cy="0"/>
          <a:chOff x="0" y="0"/>
          <a:chExt cx="0" cy="0"/>
        </a:xfrm>
      </p:grpSpPr>
      <p:sp>
        <p:nvSpPr>
          <p:cNvPr id="346" name="Google Shape;346;p56"/>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3</a:t>
            </a:r>
            <a:r>
              <a:rPr b="0" i="0" lang="en" sz="4800" u="none" cap="none" strike="noStrik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Insights and Action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